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338" r:id="rId5"/>
    <p:sldId id="256" r:id="rId6"/>
    <p:sldId id="337" r:id="rId7"/>
    <p:sldId id="332" r:id="rId8"/>
    <p:sldId id="318" r:id="rId9"/>
    <p:sldId id="262" r:id="rId10"/>
    <p:sldId id="333" r:id="rId11"/>
    <p:sldId id="257" r:id="rId12"/>
    <p:sldId id="331" r:id="rId13"/>
    <p:sldId id="258" r:id="rId14"/>
    <p:sldId id="334" r:id="rId15"/>
    <p:sldId id="339" r:id="rId16"/>
    <p:sldId id="340" r:id="rId17"/>
    <p:sldId id="298" r:id="rId18"/>
    <p:sldId id="323" r:id="rId19"/>
    <p:sldId id="264" r:id="rId20"/>
    <p:sldId id="324" r:id="rId21"/>
    <p:sldId id="325" r:id="rId22"/>
    <p:sldId id="326" r:id="rId23"/>
    <p:sldId id="376" r:id="rId24"/>
    <p:sldId id="335" r:id="rId25"/>
    <p:sldId id="336" r:id="rId26"/>
    <p:sldId id="341" r:id="rId27"/>
    <p:sldId id="345" r:id="rId28"/>
    <p:sldId id="366" r:id="rId29"/>
    <p:sldId id="346" r:id="rId30"/>
    <p:sldId id="347" r:id="rId31"/>
    <p:sldId id="353" r:id="rId32"/>
    <p:sldId id="354" r:id="rId33"/>
    <p:sldId id="355" r:id="rId34"/>
    <p:sldId id="359" r:id="rId35"/>
    <p:sldId id="356" r:id="rId36"/>
    <p:sldId id="360" r:id="rId37"/>
    <p:sldId id="357" r:id="rId38"/>
    <p:sldId id="361" r:id="rId39"/>
    <p:sldId id="362" r:id="rId40"/>
    <p:sldId id="363" r:id="rId41"/>
    <p:sldId id="364" r:id="rId42"/>
    <p:sldId id="372" r:id="rId43"/>
    <p:sldId id="379" r:id="rId44"/>
    <p:sldId id="384" r:id="rId45"/>
    <p:sldId id="371" r:id="rId46"/>
    <p:sldId id="373" r:id="rId47"/>
    <p:sldId id="352" r:id="rId48"/>
    <p:sldId id="365" r:id="rId49"/>
    <p:sldId id="342" r:id="rId50"/>
    <p:sldId id="367" r:id="rId51"/>
    <p:sldId id="368" r:id="rId52"/>
    <p:sldId id="369" r:id="rId53"/>
    <p:sldId id="370" r:id="rId54"/>
    <p:sldId id="374" r:id="rId55"/>
    <p:sldId id="375" r:id="rId56"/>
    <p:sldId id="377" r:id="rId57"/>
    <p:sldId id="378" r:id="rId58"/>
    <p:sldId id="380" r:id="rId59"/>
    <p:sldId id="391" r:id="rId60"/>
    <p:sldId id="388" r:id="rId61"/>
    <p:sldId id="382" r:id="rId62"/>
    <p:sldId id="392" r:id="rId63"/>
    <p:sldId id="385" r:id="rId64"/>
    <p:sldId id="386" r:id="rId65"/>
    <p:sldId id="393" r:id="rId66"/>
    <p:sldId id="387" r:id="rId67"/>
    <p:sldId id="389" r:id="rId68"/>
    <p:sldId id="394" r:id="rId69"/>
    <p:sldId id="39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3C4A75-06F6-4A7F-8B89-438FA4FA0162}">
          <p14:sldIdLst>
            <p14:sldId id="338"/>
            <p14:sldId id="256"/>
            <p14:sldId id="337"/>
            <p14:sldId id="332"/>
            <p14:sldId id="318"/>
            <p14:sldId id="262"/>
            <p14:sldId id="333"/>
            <p14:sldId id="257"/>
            <p14:sldId id="331"/>
            <p14:sldId id="258"/>
            <p14:sldId id="334"/>
            <p14:sldId id="339"/>
            <p14:sldId id="340"/>
            <p14:sldId id="298"/>
            <p14:sldId id="323"/>
            <p14:sldId id="264"/>
            <p14:sldId id="324"/>
            <p14:sldId id="325"/>
            <p14:sldId id="326"/>
            <p14:sldId id="376"/>
            <p14:sldId id="335"/>
            <p14:sldId id="336"/>
            <p14:sldId id="341"/>
            <p14:sldId id="345"/>
            <p14:sldId id="366"/>
            <p14:sldId id="346"/>
            <p14:sldId id="347"/>
            <p14:sldId id="353"/>
            <p14:sldId id="354"/>
            <p14:sldId id="355"/>
            <p14:sldId id="359"/>
            <p14:sldId id="356"/>
            <p14:sldId id="360"/>
            <p14:sldId id="357"/>
            <p14:sldId id="361"/>
            <p14:sldId id="362"/>
            <p14:sldId id="363"/>
            <p14:sldId id="364"/>
            <p14:sldId id="372"/>
            <p14:sldId id="379"/>
            <p14:sldId id="384"/>
            <p14:sldId id="371"/>
            <p14:sldId id="373"/>
            <p14:sldId id="352"/>
            <p14:sldId id="365"/>
            <p14:sldId id="342"/>
            <p14:sldId id="367"/>
            <p14:sldId id="368"/>
            <p14:sldId id="369"/>
            <p14:sldId id="370"/>
            <p14:sldId id="374"/>
            <p14:sldId id="375"/>
            <p14:sldId id="377"/>
            <p14:sldId id="378"/>
            <p14:sldId id="380"/>
            <p14:sldId id="391"/>
            <p14:sldId id="388"/>
            <p14:sldId id="382"/>
            <p14:sldId id="392"/>
            <p14:sldId id="385"/>
            <p14:sldId id="386"/>
            <p14:sldId id="393"/>
            <p14:sldId id="387"/>
            <p14:sldId id="389"/>
            <p14:sldId id="394"/>
            <p14:sldId id="390"/>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F2A0A6-4801-4679-96DE-E16A8A3C085B}" v="85" dt="2021-09-22T12:41:29.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73" autoAdjust="0"/>
  </p:normalViewPr>
  <p:slideViewPr>
    <p:cSldViewPr snapToGrid="0">
      <p:cViewPr>
        <p:scale>
          <a:sx n="50" d="100"/>
          <a:sy n="50" d="100"/>
        </p:scale>
        <p:origin x="-780" y="-3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a" userId="6228d193-a3a6-4b12-b64d-eb0a627e23c0" providerId="ADAL" clId="{92F2A0A6-4801-4679-96DE-E16A8A3C085B}"/>
    <pc:docChg chg="undo custSel addSld delSld modSld sldOrd">
      <pc:chgData name="Marcela" userId="6228d193-a3a6-4b12-b64d-eb0a627e23c0" providerId="ADAL" clId="{92F2A0A6-4801-4679-96DE-E16A8A3C085B}" dt="2021-09-21T10:27:23.179" v="3958" actId="20577"/>
      <pc:docMkLst>
        <pc:docMk/>
      </pc:docMkLst>
      <pc:sldChg chg="new">
        <pc:chgData name="Marcela" userId="6228d193-a3a6-4b12-b64d-eb0a627e23c0" providerId="ADAL" clId="{92F2A0A6-4801-4679-96DE-E16A8A3C085B}" dt="2021-09-21T08:41:24.299" v="0" actId="680"/>
        <pc:sldMkLst>
          <pc:docMk/>
          <pc:sldMk cId="1929090862" sldId="256"/>
        </pc:sldMkLst>
      </pc:sldChg>
      <pc:sldChg chg="addSp delSp modSp new mod">
        <pc:chgData name="Marcela" userId="6228d193-a3a6-4b12-b64d-eb0a627e23c0" providerId="ADAL" clId="{92F2A0A6-4801-4679-96DE-E16A8A3C085B}" dt="2021-09-21T10:26:31.450" v="3889" actId="20577"/>
        <pc:sldMkLst>
          <pc:docMk/>
          <pc:sldMk cId="2438624740" sldId="257"/>
        </pc:sldMkLst>
        <pc:spChg chg="mod">
          <ac:chgData name="Marcela" userId="6228d193-a3a6-4b12-b64d-eb0a627e23c0" providerId="ADAL" clId="{92F2A0A6-4801-4679-96DE-E16A8A3C085B}" dt="2021-09-21T10:26:31.450" v="3889" actId="20577"/>
          <ac:spMkLst>
            <pc:docMk/>
            <pc:sldMk cId="2438624740" sldId="257"/>
            <ac:spMk id="2" creationId="{67102047-995E-429A-AD1E-3FFA7043F6E0}"/>
          </ac:spMkLst>
        </pc:spChg>
        <pc:spChg chg="add mod">
          <ac:chgData name="Marcela" userId="6228d193-a3a6-4b12-b64d-eb0a627e23c0" providerId="ADAL" clId="{92F2A0A6-4801-4679-96DE-E16A8A3C085B}" dt="2021-09-21T08:52:54" v="205" actId="1076"/>
          <ac:spMkLst>
            <pc:docMk/>
            <pc:sldMk cId="2438624740" sldId="257"/>
            <ac:spMk id="5" creationId="{A49B5929-5B2A-46A3-A7E3-2B7C23F70974}"/>
          </ac:spMkLst>
        </pc:spChg>
        <pc:spChg chg="add mod">
          <ac:chgData name="Marcela" userId="6228d193-a3a6-4b12-b64d-eb0a627e23c0" providerId="ADAL" clId="{92F2A0A6-4801-4679-96DE-E16A8A3C085B}" dt="2021-09-21T08:52:54" v="205" actId="1076"/>
          <ac:spMkLst>
            <pc:docMk/>
            <pc:sldMk cId="2438624740" sldId="257"/>
            <ac:spMk id="6" creationId="{D322A800-450C-4C74-A3AC-F7A5DC0EBCD6}"/>
          </ac:spMkLst>
        </pc:spChg>
        <pc:spChg chg="add mod">
          <ac:chgData name="Marcela" userId="6228d193-a3a6-4b12-b64d-eb0a627e23c0" providerId="ADAL" clId="{92F2A0A6-4801-4679-96DE-E16A8A3C085B}" dt="2021-09-21T09:03:44.072" v="273" actId="1076"/>
          <ac:spMkLst>
            <pc:docMk/>
            <pc:sldMk cId="2438624740" sldId="257"/>
            <ac:spMk id="7" creationId="{5B9B8F57-77D4-4642-BFDA-EE74B152FE32}"/>
          </ac:spMkLst>
        </pc:spChg>
        <pc:spChg chg="add del mod">
          <ac:chgData name="Marcela" userId="6228d193-a3a6-4b12-b64d-eb0a627e23c0" providerId="ADAL" clId="{92F2A0A6-4801-4679-96DE-E16A8A3C085B}" dt="2021-09-21T10:22:03.929" v="3728" actId="478"/>
          <ac:spMkLst>
            <pc:docMk/>
            <pc:sldMk cId="2438624740" sldId="257"/>
            <ac:spMk id="8" creationId="{ADA1499C-AB88-420B-91CD-AD416B22232F}"/>
          </ac:spMkLst>
        </pc:spChg>
        <pc:spChg chg="add mod">
          <ac:chgData name="Marcela" userId="6228d193-a3a6-4b12-b64d-eb0a627e23c0" providerId="ADAL" clId="{92F2A0A6-4801-4679-96DE-E16A8A3C085B}" dt="2021-09-21T10:22:30.595" v="3781" actId="1076"/>
          <ac:spMkLst>
            <pc:docMk/>
            <pc:sldMk cId="2438624740" sldId="257"/>
            <ac:spMk id="9" creationId="{627BE36F-B71E-4E3F-9D57-E65E66C7DB8D}"/>
          </ac:spMkLst>
        </pc:spChg>
        <pc:picChg chg="add mod">
          <ac:chgData name="Marcela" userId="6228d193-a3a6-4b12-b64d-eb0a627e23c0" providerId="ADAL" clId="{92F2A0A6-4801-4679-96DE-E16A8A3C085B}" dt="2021-09-21T08:52:54" v="205" actId="1076"/>
          <ac:picMkLst>
            <pc:docMk/>
            <pc:sldMk cId="2438624740" sldId="257"/>
            <ac:picMk id="3" creationId="{E6F1CF40-C292-4A7F-9C7A-4265BF19D551}"/>
          </ac:picMkLst>
        </pc:picChg>
        <pc:picChg chg="add mod">
          <ac:chgData name="Marcela" userId="6228d193-a3a6-4b12-b64d-eb0a627e23c0" providerId="ADAL" clId="{92F2A0A6-4801-4679-96DE-E16A8A3C085B}" dt="2021-09-21T08:52:54" v="205" actId="1076"/>
          <ac:picMkLst>
            <pc:docMk/>
            <pc:sldMk cId="2438624740" sldId="257"/>
            <ac:picMk id="4" creationId="{7223EC1D-6895-4C53-AE14-5FE9669BC544}"/>
          </ac:picMkLst>
        </pc:picChg>
      </pc:sldChg>
      <pc:sldChg chg="addSp delSp modSp new mod">
        <pc:chgData name="Marcela" userId="6228d193-a3a6-4b12-b64d-eb0a627e23c0" providerId="ADAL" clId="{92F2A0A6-4801-4679-96DE-E16A8A3C085B}" dt="2021-09-21T10:26:42.446" v="3908" actId="20577"/>
        <pc:sldMkLst>
          <pc:docMk/>
          <pc:sldMk cId="362745296" sldId="258"/>
        </pc:sldMkLst>
        <pc:spChg chg="del">
          <ac:chgData name="Marcela" userId="6228d193-a3a6-4b12-b64d-eb0a627e23c0" providerId="ADAL" clId="{92F2A0A6-4801-4679-96DE-E16A8A3C085B}" dt="2021-09-21T08:43:24.765" v="64" actId="478"/>
          <ac:spMkLst>
            <pc:docMk/>
            <pc:sldMk cId="362745296" sldId="258"/>
            <ac:spMk id="2" creationId="{A2A57344-A01F-4B7D-9096-01056B6945C9}"/>
          </ac:spMkLst>
        </pc:spChg>
        <pc:spChg chg="add mod">
          <ac:chgData name="Marcela" userId="6228d193-a3a6-4b12-b64d-eb0a627e23c0" providerId="ADAL" clId="{92F2A0A6-4801-4679-96DE-E16A8A3C085B}" dt="2021-09-21T10:26:42.446" v="3908" actId="20577"/>
          <ac:spMkLst>
            <pc:docMk/>
            <pc:sldMk cId="362745296" sldId="258"/>
            <ac:spMk id="3" creationId="{8874E614-7E28-44B2-8114-8C24A7167A94}"/>
          </ac:spMkLst>
        </pc:spChg>
        <pc:spChg chg="add mod">
          <ac:chgData name="Marcela" userId="6228d193-a3a6-4b12-b64d-eb0a627e23c0" providerId="ADAL" clId="{92F2A0A6-4801-4679-96DE-E16A8A3C085B}" dt="2021-09-21T10:25:43.827" v="3850" actId="207"/>
          <ac:spMkLst>
            <pc:docMk/>
            <pc:sldMk cId="362745296" sldId="258"/>
            <ac:spMk id="4" creationId="{2FD71DA3-3DCB-4E6D-A0DB-04518AF6B9AA}"/>
          </ac:spMkLst>
        </pc:spChg>
      </pc:sldChg>
      <pc:sldChg chg="add del">
        <pc:chgData name="Marcela" userId="6228d193-a3a6-4b12-b64d-eb0a627e23c0" providerId="ADAL" clId="{92F2A0A6-4801-4679-96DE-E16A8A3C085B}" dt="2021-09-21T08:44:29.263" v="82" actId="2696"/>
        <pc:sldMkLst>
          <pc:docMk/>
          <pc:sldMk cId="4131854872" sldId="330"/>
        </pc:sldMkLst>
      </pc:sldChg>
      <pc:sldChg chg="addSp delSp modSp add mod">
        <pc:chgData name="Marcela" userId="6228d193-a3a6-4b12-b64d-eb0a627e23c0" providerId="ADAL" clId="{92F2A0A6-4801-4679-96DE-E16A8A3C085B}" dt="2021-09-21T10:26:36.412" v="3899" actId="27636"/>
        <pc:sldMkLst>
          <pc:docMk/>
          <pc:sldMk cId="4242235013" sldId="331"/>
        </pc:sldMkLst>
        <pc:spChg chg="add mod">
          <ac:chgData name="Marcela" userId="6228d193-a3a6-4b12-b64d-eb0a627e23c0" providerId="ADAL" clId="{92F2A0A6-4801-4679-96DE-E16A8A3C085B}" dt="2021-09-21T10:26:36.412" v="3899" actId="27636"/>
          <ac:spMkLst>
            <pc:docMk/>
            <pc:sldMk cId="4242235013" sldId="331"/>
            <ac:spMk id="4" creationId="{24E69A13-359E-4B92-B1B0-6825425923E5}"/>
          </ac:spMkLst>
        </pc:spChg>
        <pc:spChg chg="add mod">
          <ac:chgData name="Marcela" userId="6228d193-a3a6-4b12-b64d-eb0a627e23c0" providerId="ADAL" clId="{92F2A0A6-4801-4679-96DE-E16A8A3C085B}" dt="2021-09-21T10:24:03.002" v="3811" actId="113"/>
          <ac:spMkLst>
            <pc:docMk/>
            <pc:sldMk cId="4242235013" sldId="331"/>
            <ac:spMk id="5" creationId="{C964114E-118E-4145-B32C-39350CB37FAC}"/>
          </ac:spMkLst>
        </pc:spChg>
        <pc:spChg chg="add del mod">
          <ac:chgData name="Marcela" userId="6228d193-a3a6-4b12-b64d-eb0a627e23c0" providerId="ADAL" clId="{92F2A0A6-4801-4679-96DE-E16A8A3C085B}" dt="2021-09-21T10:23:31.345" v="3782" actId="478"/>
          <ac:spMkLst>
            <pc:docMk/>
            <pc:sldMk cId="4242235013" sldId="331"/>
            <ac:spMk id="6" creationId="{53CC3AED-B129-4583-BCF8-385EB52B9017}"/>
          </ac:spMkLst>
        </pc:spChg>
        <pc:spChg chg="add mod">
          <ac:chgData name="Marcela" userId="6228d193-a3a6-4b12-b64d-eb0a627e23c0" providerId="ADAL" clId="{92F2A0A6-4801-4679-96DE-E16A8A3C085B}" dt="2021-09-21T10:23:37.043" v="3784" actId="1076"/>
          <ac:spMkLst>
            <pc:docMk/>
            <pc:sldMk cId="4242235013" sldId="331"/>
            <ac:spMk id="7" creationId="{EB956214-70D3-4134-A571-09570B48E90C}"/>
          </ac:spMkLst>
        </pc:spChg>
        <pc:picChg chg="mod">
          <ac:chgData name="Marcela" userId="6228d193-a3a6-4b12-b64d-eb0a627e23c0" providerId="ADAL" clId="{92F2A0A6-4801-4679-96DE-E16A8A3C085B}" dt="2021-09-21T08:44:53.836" v="87" actId="1076"/>
          <ac:picMkLst>
            <pc:docMk/>
            <pc:sldMk cId="4242235013" sldId="331"/>
            <ac:picMk id="3" creationId="{3C75C7CE-3187-4C14-91C7-9EFC6FBDADA7}"/>
          </ac:picMkLst>
        </pc:picChg>
      </pc:sldChg>
      <pc:sldChg chg="addSp delSp modSp new mod ord">
        <pc:chgData name="Marcela" userId="6228d193-a3a6-4b12-b64d-eb0a627e23c0" providerId="ADAL" clId="{92F2A0A6-4801-4679-96DE-E16A8A3C085B}" dt="2021-09-21T10:27:05.332" v="3931" actId="20577"/>
        <pc:sldMkLst>
          <pc:docMk/>
          <pc:sldMk cId="1974434682" sldId="332"/>
        </pc:sldMkLst>
        <pc:spChg chg="del">
          <ac:chgData name="Marcela" userId="6228d193-a3a6-4b12-b64d-eb0a627e23c0" providerId="ADAL" clId="{92F2A0A6-4801-4679-96DE-E16A8A3C085B}" dt="2021-09-21T09:03:32.979" v="269" actId="478"/>
          <ac:spMkLst>
            <pc:docMk/>
            <pc:sldMk cId="1974434682" sldId="332"/>
            <ac:spMk id="2" creationId="{5911C137-8EF4-4184-828A-47B3669BF3D3}"/>
          </ac:spMkLst>
        </pc:spChg>
        <pc:spChg chg="add mod">
          <ac:chgData name="Marcela" userId="6228d193-a3a6-4b12-b64d-eb0a627e23c0" providerId="ADAL" clId="{92F2A0A6-4801-4679-96DE-E16A8A3C085B}" dt="2021-09-21T10:27:05.332" v="3931" actId="20577"/>
          <ac:spMkLst>
            <pc:docMk/>
            <pc:sldMk cId="1974434682" sldId="332"/>
            <ac:spMk id="3" creationId="{A8AA598F-ED78-42EF-9440-291F93223E95}"/>
          </ac:spMkLst>
        </pc:spChg>
        <pc:spChg chg="add mod">
          <ac:chgData name="Marcela" userId="6228d193-a3a6-4b12-b64d-eb0a627e23c0" providerId="ADAL" clId="{92F2A0A6-4801-4679-96DE-E16A8A3C085B}" dt="2021-09-21T10:20:40.297" v="3685" actId="20577"/>
          <ac:spMkLst>
            <pc:docMk/>
            <pc:sldMk cId="1974434682" sldId="332"/>
            <ac:spMk id="4" creationId="{863B6029-945D-4BFF-83E9-92A2553A6C63}"/>
          </ac:spMkLst>
        </pc:spChg>
      </pc:sldChg>
      <pc:sldChg chg="delSp modSp add del mod">
        <pc:chgData name="Marcela" userId="6228d193-a3a6-4b12-b64d-eb0a627e23c0" providerId="ADAL" clId="{92F2A0A6-4801-4679-96DE-E16A8A3C085B}" dt="2021-09-21T08:44:48.983" v="86" actId="47"/>
        <pc:sldMkLst>
          <pc:docMk/>
          <pc:sldMk cId="3625596551" sldId="332"/>
        </pc:sldMkLst>
        <pc:picChg chg="del mod">
          <ac:chgData name="Marcela" userId="6228d193-a3a6-4b12-b64d-eb0a627e23c0" providerId="ADAL" clId="{92F2A0A6-4801-4679-96DE-E16A8A3C085B}" dt="2021-09-21T08:44:45.464" v="85" actId="478"/>
          <ac:picMkLst>
            <pc:docMk/>
            <pc:sldMk cId="3625596551" sldId="332"/>
            <ac:picMk id="3" creationId="{A12214F0-85CE-4FB8-98FB-3B53FD24FA7B}"/>
          </ac:picMkLst>
        </pc:picChg>
      </pc:sldChg>
      <pc:sldChg chg="addSp delSp modSp new mod">
        <pc:chgData name="Marcela" userId="6228d193-a3a6-4b12-b64d-eb0a627e23c0" providerId="ADAL" clId="{92F2A0A6-4801-4679-96DE-E16A8A3C085B}" dt="2021-09-21T10:26:25.536" v="3880" actId="20577"/>
        <pc:sldMkLst>
          <pc:docMk/>
          <pc:sldMk cId="520495350" sldId="333"/>
        </pc:sldMkLst>
        <pc:spChg chg="del">
          <ac:chgData name="Marcela" userId="6228d193-a3a6-4b12-b64d-eb0a627e23c0" providerId="ADAL" clId="{92F2A0A6-4801-4679-96DE-E16A8A3C085B}" dt="2021-09-21T09:25:25.978" v="2707" actId="478"/>
          <ac:spMkLst>
            <pc:docMk/>
            <pc:sldMk cId="520495350" sldId="333"/>
            <ac:spMk id="2" creationId="{54BC6282-BDD9-4C58-8302-1A151A9C87ED}"/>
          </ac:spMkLst>
        </pc:spChg>
        <pc:spChg chg="add del mod">
          <ac:chgData name="Marcela" userId="6228d193-a3a6-4b12-b64d-eb0a627e23c0" providerId="ADAL" clId="{92F2A0A6-4801-4679-96DE-E16A8A3C085B}" dt="2021-09-21T09:22:47.086" v="2552"/>
          <ac:spMkLst>
            <pc:docMk/>
            <pc:sldMk cId="520495350" sldId="333"/>
            <ac:spMk id="3" creationId="{8E0070F4-17BA-47D0-B79A-47228A416843}"/>
          </ac:spMkLst>
        </pc:spChg>
        <pc:spChg chg="add mod">
          <ac:chgData name="Marcela" userId="6228d193-a3a6-4b12-b64d-eb0a627e23c0" providerId="ADAL" clId="{92F2A0A6-4801-4679-96DE-E16A8A3C085B}" dt="2021-09-21T10:26:25.536" v="3880" actId="20577"/>
          <ac:spMkLst>
            <pc:docMk/>
            <pc:sldMk cId="520495350" sldId="333"/>
            <ac:spMk id="5" creationId="{1A57AEED-6941-4ED2-B4BC-8A8D47A5B073}"/>
          </ac:spMkLst>
        </pc:spChg>
        <pc:graphicFrameChg chg="add mod modGraphic">
          <ac:chgData name="Marcela" userId="6228d193-a3a6-4b12-b64d-eb0a627e23c0" providerId="ADAL" clId="{92F2A0A6-4801-4679-96DE-E16A8A3C085B}" dt="2021-09-21T10:21:52.208" v="3726" actId="20577"/>
          <ac:graphicFrameMkLst>
            <pc:docMk/>
            <pc:sldMk cId="520495350" sldId="333"/>
            <ac:graphicFrameMk id="4" creationId="{0D459DCA-A0B8-4FDE-B48F-B776C3C94364}"/>
          </ac:graphicFrameMkLst>
        </pc:graphicFrameChg>
      </pc:sldChg>
      <pc:sldChg chg="addSp delSp modSp new mod">
        <pc:chgData name="Marcela" userId="6228d193-a3a6-4b12-b64d-eb0a627e23c0" providerId="ADAL" clId="{92F2A0A6-4801-4679-96DE-E16A8A3C085B}" dt="2021-09-21T10:27:23.179" v="3958" actId="20577"/>
        <pc:sldMkLst>
          <pc:docMk/>
          <pc:sldMk cId="1363895095" sldId="334"/>
        </pc:sldMkLst>
        <pc:spChg chg="del mod">
          <ac:chgData name="Marcela" userId="6228d193-a3a6-4b12-b64d-eb0a627e23c0" providerId="ADAL" clId="{92F2A0A6-4801-4679-96DE-E16A8A3C085B}" dt="2021-09-21T10:27:11.199" v="3932" actId="478"/>
          <ac:spMkLst>
            <pc:docMk/>
            <pc:sldMk cId="1363895095" sldId="334"/>
            <ac:spMk id="2" creationId="{E2C7A13D-E2D0-4B93-95A8-6836790102D8}"/>
          </ac:spMkLst>
        </pc:spChg>
        <pc:spChg chg="add del mod">
          <ac:chgData name="Marcela" userId="6228d193-a3a6-4b12-b64d-eb0a627e23c0" providerId="ADAL" clId="{92F2A0A6-4801-4679-96DE-E16A8A3C085B}" dt="2021-09-21T10:27:13.855" v="3934" actId="478"/>
          <ac:spMkLst>
            <pc:docMk/>
            <pc:sldMk cId="1363895095" sldId="334"/>
            <ac:spMk id="4" creationId="{83217217-C7FD-484F-8BBC-B9A300B4AF4C}"/>
          </ac:spMkLst>
        </pc:spChg>
        <pc:spChg chg="add mod">
          <ac:chgData name="Marcela" userId="6228d193-a3a6-4b12-b64d-eb0a627e23c0" providerId="ADAL" clId="{92F2A0A6-4801-4679-96DE-E16A8A3C085B}" dt="2021-09-21T10:27:23.179" v="3958" actId="20577"/>
          <ac:spMkLst>
            <pc:docMk/>
            <pc:sldMk cId="1363895095" sldId="334"/>
            <ac:spMk id="5" creationId="{3D68B57A-D70A-4CD9-A7F2-62F37D7D70BE}"/>
          </ac:spMkLst>
        </pc:spChg>
      </pc:sldChg>
      <pc:sldChg chg="new">
        <pc:chgData name="Marcela" userId="6228d193-a3a6-4b12-b64d-eb0a627e23c0" providerId="ADAL" clId="{92F2A0A6-4801-4679-96DE-E16A8A3C085B}" dt="2021-09-21T10:25:58.561" v="3852" actId="680"/>
        <pc:sldMkLst>
          <pc:docMk/>
          <pc:sldMk cId="436280179" sldId="335"/>
        </pc:sldMkLst>
      </pc:sldChg>
      <pc:sldChg chg="new">
        <pc:chgData name="Marcela" userId="6228d193-a3a6-4b12-b64d-eb0a627e23c0" providerId="ADAL" clId="{92F2A0A6-4801-4679-96DE-E16A8A3C085B}" dt="2021-09-21T10:26:00.400" v="3853" actId="680"/>
        <pc:sldMkLst>
          <pc:docMk/>
          <pc:sldMk cId="2982933728" sldId="336"/>
        </pc:sldMkLst>
      </pc:sldChg>
    </pc:docChg>
  </pc:docChgLst>
  <pc:docChgLst>
    <pc:chgData name="Aragon Gomez, Marcela" userId="6228d193-a3a6-4b12-b64d-eb0a627e23c0" providerId="ADAL" clId="{92F2A0A6-4801-4679-96DE-E16A8A3C085B}"/>
    <pc:docChg chg="custSel addSld delSld modSld sldOrd">
      <pc:chgData name="Aragon Gomez, Marcela" userId="6228d193-a3a6-4b12-b64d-eb0a627e23c0" providerId="ADAL" clId="{92F2A0A6-4801-4679-96DE-E16A8A3C085B}" dt="2021-09-22T13:56:28.704" v="4137" actId="313"/>
      <pc:docMkLst>
        <pc:docMk/>
      </pc:docMkLst>
      <pc:sldChg chg="addSp modSp mod">
        <pc:chgData name="Aragon Gomez, Marcela" userId="6228d193-a3a6-4b12-b64d-eb0a627e23c0" providerId="ADAL" clId="{92F2A0A6-4801-4679-96DE-E16A8A3C085B}" dt="2021-09-22T11:27:56.196" v="238" actId="20577"/>
        <pc:sldMkLst>
          <pc:docMk/>
          <pc:sldMk cId="1929090862" sldId="256"/>
        </pc:sldMkLst>
        <pc:spChg chg="add mod">
          <ac:chgData name="Aragon Gomez, Marcela" userId="6228d193-a3a6-4b12-b64d-eb0a627e23c0" providerId="ADAL" clId="{92F2A0A6-4801-4679-96DE-E16A8A3C085B}" dt="2021-09-22T11:27:56.196" v="238" actId="20577"/>
          <ac:spMkLst>
            <pc:docMk/>
            <pc:sldMk cId="1929090862" sldId="256"/>
            <ac:spMk id="2" creationId="{C1226812-E1BE-4AB6-BD9B-5793987C82D1}"/>
          </ac:spMkLst>
        </pc:spChg>
      </pc:sldChg>
      <pc:sldChg chg="addSp modSp mod">
        <pc:chgData name="Aragon Gomez, Marcela" userId="6228d193-a3a6-4b12-b64d-eb0a627e23c0" providerId="ADAL" clId="{92F2A0A6-4801-4679-96DE-E16A8A3C085B}" dt="2021-09-22T13:56:28.704" v="4137" actId="313"/>
        <pc:sldMkLst>
          <pc:docMk/>
          <pc:sldMk cId="2438624740" sldId="257"/>
        </pc:sldMkLst>
        <pc:spChg chg="add mod">
          <ac:chgData name="Aragon Gomez, Marcela" userId="6228d193-a3a6-4b12-b64d-eb0a627e23c0" providerId="ADAL" clId="{92F2A0A6-4801-4679-96DE-E16A8A3C085B}" dt="2021-09-22T11:36:01.306" v="357" actId="13926"/>
          <ac:spMkLst>
            <pc:docMk/>
            <pc:sldMk cId="2438624740" sldId="257"/>
            <ac:spMk id="8" creationId="{F88047AB-63E4-4F5F-910B-1EB8E96254F8}"/>
          </ac:spMkLst>
        </pc:spChg>
        <pc:spChg chg="mod">
          <ac:chgData name="Aragon Gomez, Marcela" userId="6228d193-a3a6-4b12-b64d-eb0a627e23c0" providerId="ADAL" clId="{92F2A0A6-4801-4679-96DE-E16A8A3C085B}" dt="2021-09-22T13:56:28.704" v="4137" actId="313"/>
          <ac:spMkLst>
            <pc:docMk/>
            <pc:sldMk cId="2438624740" sldId="257"/>
            <ac:spMk id="9" creationId="{627BE36F-B71E-4E3F-9D57-E65E66C7DB8D}"/>
          </ac:spMkLst>
        </pc:spChg>
      </pc:sldChg>
      <pc:sldChg chg="addSp modSp mod">
        <pc:chgData name="Aragon Gomez, Marcela" userId="6228d193-a3a6-4b12-b64d-eb0a627e23c0" providerId="ADAL" clId="{92F2A0A6-4801-4679-96DE-E16A8A3C085B}" dt="2021-09-22T11:30:31.118" v="274" actId="20577"/>
        <pc:sldMkLst>
          <pc:docMk/>
          <pc:sldMk cId="362745296" sldId="258"/>
        </pc:sldMkLst>
        <pc:spChg chg="mod">
          <ac:chgData name="Aragon Gomez, Marcela" userId="6228d193-a3a6-4b12-b64d-eb0a627e23c0" providerId="ADAL" clId="{92F2A0A6-4801-4679-96DE-E16A8A3C085B}" dt="2021-09-22T11:28:57.763" v="266" actId="20577"/>
          <ac:spMkLst>
            <pc:docMk/>
            <pc:sldMk cId="362745296" sldId="258"/>
            <ac:spMk id="4" creationId="{2FD71DA3-3DCB-4E6D-A0DB-04518AF6B9AA}"/>
          </ac:spMkLst>
        </pc:spChg>
        <pc:spChg chg="add mod">
          <ac:chgData name="Aragon Gomez, Marcela" userId="6228d193-a3a6-4b12-b64d-eb0a627e23c0" providerId="ADAL" clId="{92F2A0A6-4801-4679-96DE-E16A8A3C085B}" dt="2021-09-22T11:30:31.118" v="274" actId="20577"/>
          <ac:spMkLst>
            <pc:docMk/>
            <pc:sldMk cId="362745296" sldId="258"/>
            <ac:spMk id="5" creationId="{6BF81B77-7EDB-4D10-BE15-64F24014F1F9}"/>
          </ac:spMkLst>
        </pc:spChg>
      </pc:sldChg>
      <pc:sldChg chg="addSp modSp add mod">
        <pc:chgData name="Aragon Gomez, Marcela" userId="6228d193-a3a6-4b12-b64d-eb0a627e23c0" providerId="ADAL" clId="{92F2A0A6-4801-4679-96DE-E16A8A3C085B}" dt="2021-09-22T12:41:31.377" v="4121" actId="20577"/>
        <pc:sldMkLst>
          <pc:docMk/>
          <pc:sldMk cId="2656936688" sldId="262"/>
        </pc:sldMkLst>
        <pc:spChg chg="add mod">
          <ac:chgData name="Aragon Gomez, Marcela" userId="6228d193-a3a6-4b12-b64d-eb0a627e23c0" providerId="ADAL" clId="{92F2A0A6-4801-4679-96DE-E16A8A3C085B}" dt="2021-09-22T12:41:31.377" v="4121" actId="20577"/>
          <ac:spMkLst>
            <pc:docMk/>
            <pc:sldMk cId="2656936688" sldId="262"/>
            <ac:spMk id="63" creationId="{7C22C34A-A90A-47D4-A084-FBDADE101A70}"/>
          </ac:spMkLst>
        </pc:spChg>
      </pc:sldChg>
      <pc:sldChg chg="addSp modSp add mod">
        <pc:chgData name="Aragon Gomez, Marcela" userId="6228d193-a3a6-4b12-b64d-eb0a627e23c0" providerId="ADAL" clId="{92F2A0A6-4801-4679-96DE-E16A8A3C085B}" dt="2021-09-22T12:40:11.587" v="4082" actId="1076"/>
        <pc:sldMkLst>
          <pc:docMk/>
          <pc:sldMk cId="166554910" sldId="264"/>
        </pc:sldMkLst>
        <pc:spChg chg="add mod">
          <ac:chgData name="Aragon Gomez, Marcela" userId="6228d193-a3a6-4b12-b64d-eb0a627e23c0" providerId="ADAL" clId="{92F2A0A6-4801-4679-96DE-E16A8A3C085B}" dt="2021-09-22T12:36:48.497" v="3994" actId="1076"/>
          <ac:spMkLst>
            <pc:docMk/>
            <pc:sldMk cId="166554910" sldId="264"/>
            <ac:spMk id="22" creationId="{4E41595A-1D3D-475B-A271-A401A5CDD072}"/>
          </ac:spMkLst>
        </pc:spChg>
        <pc:spChg chg="add mod">
          <ac:chgData name="Aragon Gomez, Marcela" userId="6228d193-a3a6-4b12-b64d-eb0a627e23c0" providerId="ADAL" clId="{92F2A0A6-4801-4679-96DE-E16A8A3C085B}" dt="2021-09-22T12:40:11.587" v="4082" actId="1076"/>
          <ac:spMkLst>
            <pc:docMk/>
            <pc:sldMk cId="166554910" sldId="264"/>
            <ac:spMk id="23" creationId="{09E67B8C-770A-497D-9CE3-9D504BF3E07A}"/>
          </ac:spMkLst>
        </pc:spChg>
      </pc:sldChg>
      <pc:sldChg chg="addSp modSp add mod ord">
        <pc:chgData name="Aragon Gomez, Marcela" userId="6228d193-a3a6-4b12-b64d-eb0a627e23c0" providerId="ADAL" clId="{92F2A0A6-4801-4679-96DE-E16A8A3C085B}" dt="2021-09-22T12:35:43.273" v="3938" actId="207"/>
        <pc:sldMkLst>
          <pc:docMk/>
          <pc:sldMk cId="1649908112" sldId="298"/>
        </pc:sldMkLst>
        <pc:spChg chg="mod">
          <ac:chgData name="Aragon Gomez, Marcela" userId="6228d193-a3a6-4b12-b64d-eb0a627e23c0" providerId="ADAL" clId="{92F2A0A6-4801-4679-96DE-E16A8A3C085B}" dt="2021-09-22T12:35:33.224" v="3936" actId="20577"/>
          <ac:spMkLst>
            <pc:docMk/>
            <pc:sldMk cId="1649908112" sldId="298"/>
            <ac:spMk id="2" creationId="{9AAB8AD7-B4E6-48DE-A88F-1723B2D3EF65}"/>
          </ac:spMkLst>
        </pc:spChg>
        <pc:spChg chg="mod">
          <ac:chgData name="Aragon Gomez, Marcela" userId="6228d193-a3a6-4b12-b64d-eb0a627e23c0" providerId="ADAL" clId="{92F2A0A6-4801-4679-96DE-E16A8A3C085B}" dt="2021-09-22T12:35:43.273" v="3938" actId="207"/>
          <ac:spMkLst>
            <pc:docMk/>
            <pc:sldMk cId="1649908112" sldId="298"/>
            <ac:spMk id="11" creationId="{1EFE8ADA-5745-47C3-B363-70915866A298}"/>
          </ac:spMkLst>
        </pc:spChg>
        <pc:cxnChg chg="add mod">
          <ac:chgData name="Aragon Gomez, Marcela" userId="6228d193-a3a6-4b12-b64d-eb0a627e23c0" providerId="ADAL" clId="{92F2A0A6-4801-4679-96DE-E16A8A3C085B}" dt="2021-09-22T11:49:58.923" v="1134" actId="1582"/>
          <ac:cxnSpMkLst>
            <pc:docMk/>
            <pc:sldMk cId="1649908112" sldId="298"/>
            <ac:cxnSpMk id="43" creationId="{7C2D2649-4BBF-4855-9387-34B4DBD66626}"/>
          </ac:cxnSpMkLst>
        </pc:cxnChg>
        <pc:cxnChg chg="add mod">
          <ac:chgData name="Aragon Gomez, Marcela" userId="6228d193-a3a6-4b12-b64d-eb0a627e23c0" providerId="ADAL" clId="{92F2A0A6-4801-4679-96DE-E16A8A3C085B}" dt="2021-09-22T11:50:04.775" v="1137" actId="1076"/>
          <ac:cxnSpMkLst>
            <pc:docMk/>
            <pc:sldMk cId="1649908112" sldId="298"/>
            <ac:cxnSpMk id="160" creationId="{FC20E2AF-9578-42C7-B7CA-F3B2DF720791}"/>
          </ac:cxnSpMkLst>
        </pc:cxnChg>
      </pc:sldChg>
      <pc:sldChg chg="add del">
        <pc:chgData name="Aragon Gomez, Marcela" userId="6228d193-a3a6-4b12-b64d-eb0a627e23c0" providerId="ADAL" clId="{92F2A0A6-4801-4679-96DE-E16A8A3C085B}" dt="2021-09-22T11:28:34.563" v="239" actId="2696"/>
        <pc:sldMkLst>
          <pc:docMk/>
          <pc:sldMk cId="3650956765" sldId="302"/>
        </pc:sldMkLst>
      </pc:sldChg>
      <pc:sldChg chg="add del">
        <pc:chgData name="Aragon Gomez, Marcela" userId="6228d193-a3a6-4b12-b64d-eb0a627e23c0" providerId="ADAL" clId="{92F2A0A6-4801-4679-96DE-E16A8A3C085B}" dt="2021-09-22T11:28:34.563" v="239" actId="2696"/>
        <pc:sldMkLst>
          <pc:docMk/>
          <pc:sldMk cId="489631000" sldId="303"/>
        </pc:sldMkLst>
      </pc:sldChg>
      <pc:sldChg chg="modSp add mod">
        <pc:chgData name="Aragon Gomez, Marcela" userId="6228d193-a3a6-4b12-b64d-eb0a627e23c0" providerId="ADAL" clId="{92F2A0A6-4801-4679-96DE-E16A8A3C085B}" dt="2021-09-22T12:41:25.109" v="4119" actId="20577"/>
        <pc:sldMkLst>
          <pc:docMk/>
          <pc:sldMk cId="1864163770" sldId="318"/>
        </pc:sldMkLst>
        <pc:spChg chg="mod">
          <ac:chgData name="Aragon Gomez, Marcela" userId="6228d193-a3a6-4b12-b64d-eb0a627e23c0" providerId="ADAL" clId="{92F2A0A6-4801-4679-96DE-E16A8A3C085B}" dt="2021-09-22T12:41:25.109" v="4119" actId="20577"/>
          <ac:spMkLst>
            <pc:docMk/>
            <pc:sldMk cId="1864163770" sldId="318"/>
            <ac:spMk id="2" creationId="{D8B3804B-1FB9-4CA8-B0D3-781FAA6548E8}"/>
          </ac:spMkLst>
        </pc:spChg>
      </pc:sldChg>
      <pc:sldChg chg="addSp delSp modSp add mod">
        <pc:chgData name="Aragon Gomez, Marcela" userId="6228d193-a3a6-4b12-b64d-eb0a627e23c0" providerId="ADAL" clId="{92F2A0A6-4801-4679-96DE-E16A8A3C085B}" dt="2021-09-22T12:36:08.214" v="3958" actId="1076"/>
        <pc:sldMkLst>
          <pc:docMk/>
          <pc:sldMk cId="639802503" sldId="323"/>
        </pc:sldMkLst>
        <pc:spChg chg="del">
          <ac:chgData name="Aragon Gomez, Marcela" userId="6228d193-a3a6-4b12-b64d-eb0a627e23c0" providerId="ADAL" clId="{92F2A0A6-4801-4679-96DE-E16A8A3C085B}" dt="2021-09-22T12:36:04.596" v="3957" actId="478"/>
          <ac:spMkLst>
            <pc:docMk/>
            <pc:sldMk cId="639802503" sldId="323"/>
            <ac:spMk id="72" creationId="{9D7DB37F-3E73-41BD-8191-6E68834F7C2D}"/>
          </ac:spMkLst>
        </pc:spChg>
        <pc:spChg chg="add mod">
          <ac:chgData name="Aragon Gomez, Marcela" userId="6228d193-a3a6-4b12-b64d-eb0a627e23c0" providerId="ADAL" clId="{92F2A0A6-4801-4679-96DE-E16A8A3C085B}" dt="2021-09-22T12:36:08.214" v="3958" actId="1076"/>
          <ac:spMkLst>
            <pc:docMk/>
            <pc:sldMk cId="639802503" sldId="323"/>
            <ac:spMk id="81" creationId="{12DCC5F6-B0C4-45B7-8B4B-587BE04EF721}"/>
          </ac:spMkLst>
        </pc:spChg>
      </pc:sldChg>
      <pc:sldChg chg="addSp modSp add mod">
        <pc:chgData name="Aragon Gomez, Marcela" userId="6228d193-a3a6-4b12-b64d-eb0a627e23c0" providerId="ADAL" clId="{92F2A0A6-4801-4679-96DE-E16A8A3C085B}" dt="2021-09-22T12:39:51.676" v="4070" actId="13926"/>
        <pc:sldMkLst>
          <pc:docMk/>
          <pc:sldMk cId="1184148056" sldId="324"/>
        </pc:sldMkLst>
        <pc:spChg chg="add mod">
          <ac:chgData name="Aragon Gomez, Marcela" userId="6228d193-a3a6-4b12-b64d-eb0a627e23c0" providerId="ADAL" clId="{92F2A0A6-4801-4679-96DE-E16A8A3C085B}" dt="2021-09-22T12:39:51.676" v="4070" actId="13926"/>
          <ac:spMkLst>
            <pc:docMk/>
            <pc:sldMk cId="1184148056" sldId="324"/>
            <ac:spMk id="3" creationId="{EC140A72-8FE6-4639-9844-E374BF83468E}"/>
          </ac:spMkLst>
        </pc:spChg>
        <pc:spChg chg="add mod">
          <ac:chgData name="Aragon Gomez, Marcela" userId="6228d193-a3a6-4b12-b64d-eb0a627e23c0" providerId="ADAL" clId="{92F2A0A6-4801-4679-96DE-E16A8A3C085B}" dt="2021-09-22T12:38:36.976" v="4018" actId="1076"/>
          <ac:spMkLst>
            <pc:docMk/>
            <pc:sldMk cId="1184148056" sldId="324"/>
            <ac:spMk id="43" creationId="{E78D02F2-6905-4A94-ACE6-8A695D896A23}"/>
          </ac:spMkLst>
        </pc:spChg>
      </pc:sldChg>
      <pc:sldChg chg="addSp modSp add mod">
        <pc:chgData name="Aragon Gomez, Marcela" userId="6228d193-a3a6-4b12-b64d-eb0a627e23c0" providerId="ADAL" clId="{92F2A0A6-4801-4679-96DE-E16A8A3C085B}" dt="2021-09-22T12:39:56.840" v="4071"/>
        <pc:sldMkLst>
          <pc:docMk/>
          <pc:sldMk cId="245700513" sldId="325"/>
        </pc:sldMkLst>
        <pc:spChg chg="add mod">
          <ac:chgData name="Aragon Gomez, Marcela" userId="6228d193-a3a6-4b12-b64d-eb0a627e23c0" providerId="ADAL" clId="{92F2A0A6-4801-4679-96DE-E16A8A3C085B}" dt="2021-09-22T12:38:45.817" v="4031" actId="20577"/>
          <ac:spMkLst>
            <pc:docMk/>
            <pc:sldMk cId="245700513" sldId="325"/>
            <ac:spMk id="24" creationId="{457237C1-3990-4065-8914-64F079145055}"/>
          </ac:spMkLst>
        </pc:spChg>
        <pc:spChg chg="add mod">
          <ac:chgData name="Aragon Gomez, Marcela" userId="6228d193-a3a6-4b12-b64d-eb0a627e23c0" providerId="ADAL" clId="{92F2A0A6-4801-4679-96DE-E16A8A3C085B}" dt="2021-09-22T12:39:56.840" v="4071"/>
          <ac:spMkLst>
            <pc:docMk/>
            <pc:sldMk cId="245700513" sldId="325"/>
            <ac:spMk id="25" creationId="{8726A5DA-1C13-442F-B775-2729BE48B2AA}"/>
          </ac:spMkLst>
        </pc:spChg>
      </pc:sldChg>
      <pc:sldChg chg="addSp modSp add mod">
        <pc:chgData name="Aragon Gomez, Marcela" userId="6228d193-a3a6-4b12-b64d-eb0a627e23c0" providerId="ADAL" clId="{92F2A0A6-4801-4679-96DE-E16A8A3C085B}" dt="2021-09-22T12:39:59.034" v="4072"/>
        <pc:sldMkLst>
          <pc:docMk/>
          <pc:sldMk cId="76691394" sldId="326"/>
        </pc:sldMkLst>
        <pc:spChg chg="add mod">
          <ac:chgData name="Aragon Gomez, Marcela" userId="6228d193-a3a6-4b12-b64d-eb0a627e23c0" providerId="ADAL" clId="{92F2A0A6-4801-4679-96DE-E16A8A3C085B}" dt="2021-09-22T12:39:13.387" v="4056" actId="20577"/>
          <ac:spMkLst>
            <pc:docMk/>
            <pc:sldMk cId="76691394" sldId="326"/>
            <ac:spMk id="17" creationId="{B63FB5EC-7911-4AB5-9473-B26DB621F20F}"/>
          </ac:spMkLst>
        </pc:spChg>
        <pc:spChg chg="add mod">
          <ac:chgData name="Aragon Gomez, Marcela" userId="6228d193-a3a6-4b12-b64d-eb0a627e23c0" providerId="ADAL" clId="{92F2A0A6-4801-4679-96DE-E16A8A3C085B}" dt="2021-09-22T12:39:59.034" v="4072"/>
          <ac:spMkLst>
            <pc:docMk/>
            <pc:sldMk cId="76691394" sldId="326"/>
            <ac:spMk id="18" creationId="{A8CED3EF-C84A-4B7C-B542-11543BD5C3C3}"/>
          </ac:spMkLst>
        </pc:spChg>
      </pc:sldChg>
      <pc:sldChg chg="modSp mod">
        <pc:chgData name="Aragon Gomez, Marcela" userId="6228d193-a3a6-4b12-b64d-eb0a627e23c0" providerId="ADAL" clId="{92F2A0A6-4801-4679-96DE-E16A8A3C085B}" dt="2021-09-22T12:20:39.101" v="2821" actId="20577"/>
        <pc:sldMkLst>
          <pc:docMk/>
          <pc:sldMk cId="1974434682" sldId="332"/>
        </pc:sldMkLst>
        <pc:spChg chg="mod">
          <ac:chgData name="Aragon Gomez, Marcela" userId="6228d193-a3a6-4b12-b64d-eb0a627e23c0" providerId="ADAL" clId="{92F2A0A6-4801-4679-96DE-E16A8A3C085B}" dt="2021-09-22T12:20:39.101" v="2821" actId="20577"/>
          <ac:spMkLst>
            <pc:docMk/>
            <pc:sldMk cId="1974434682" sldId="332"/>
            <ac:spMk id="3" creationId="{A8AA598F-ED78-42EF-9440-291F93223E95}"/>
          </ac:spMkLst>
        </pc:spChg>
      </pc:sldChg>
      <pc:sldChg chg="addSp modSp mod">
        <pc:chgData name="Aragon Gomez, Marcela" userId="6228d193-a3a6-4b12-b64d-eb0a627e23c0" providerId="ADAL" clId="{92F2A0A6-4801-4679-96DE-E16A8A3C085B}" dt="2021-09-22T11:34:36.725" v="314" actId="20577"/>
        <pc:sldMkLst>
          <pc:docMk/>
          <pc:sldMk cId="520495350" sldId="333"/>
        </pc:sldMkLst>
        <pc:spChg chg="add mod">
          <ac:chgData name="Aragon Gomez, Marcela" userId="6228d193-a3a6-4b12-b64d-eb0a627e23c0" providerId="ADAL" clId="{92F2A0A6-4801-4679-96DE-E16A8A3C085B}" dt="2021-09-22T11:34:36.725" v="314" actId="20577"/>
          <ac:spMkLst>
            <pc:docMk/>
            <pc:sldMk cId="520495350" sldId="333"/>
            <ac:spMk id="6" creationId="{00B6FA45-F701-410E-B474-2FC040F02F45}"/>
          </ac:spMkLst>
        </pc:spChg>
      </pc:sldChg>
      <pc:sldChg chg="addSp modSp mod">
        <pc:chgData name="Aragon Gomez, Marcela" userId="6228d193-a3a6-4b12-b64d-eb0a627e23c0" providerId="ADAL" clId="{92F2A0A6-4801-4679-96DE-E16A8A3C085B}" dt="2021-09-22T12:21:56.747" v="2872" actId="20577"/>
        <pc:sldMkLst>
          <pc:docMk/>
          <pc:sldMk cId="1363895095" sldId="334"/>
        </pc:sldMkLst>
        <pc:spChg chg="add mod">
          <ac:chgData name="Aragon Gomez, Marcela" userId="6228d193-a3a6-4b12-b64d-eb0a627e23c0" providerId="ADAL" clId="{92F2A0A6-4801-4679-96DE-E16A8A3C085B}" dt="2021-09-22T12:21:56.747" v="2872" actId="20577"/>
          <ac:spMkLst>
            <pc:docMk/>
            <pc:sldMk cId="1363895095" sldId="334"/>
            <ac:spMk id="3" creationId="{427B878C-7D89-4CD9-85BE-A1EA73E48B79}"/>
          </ac:spMkLst>
        </pc:spChg>
        <pc:spChg chg="add mod">
          <ac:chgData name="Aragon Gomez, Marcela" userId="6228d193-a3a6-4b12-b64d-eb0a627e23c0" providerId="ADAL" clId="{92F2A0A6-4801-4679-96DE-E16A8A3C085B}" dt="2021-09-22T11:46:39.356" v="1015" actId="20577"/>
          <ac:spMkLst>
            <pc:docMk/>
            <pc:sldMk cId="1363895095" sldId="334"/>
            <ac:spMk id="4" creationId="{67FC47D3-79E3-4E36-BB2E-50E540CEBF3A}"/>
          </ac:spMkLst>
        </pc:spChg>
        <pc:spChg chg="mod">
          <ac:chgData name="Aragon Gomez, Marcela" userId="6228d193-a3a6-4b12-b64d-eb0a627e23c0" providerId="ADAL" clId="{92F2A0A6-4801-4679-96DE-E16A8A3C085B}" dt="2021-09-22T12:20:46.138" v="2832" actId="5793"/>
          <ac:spMkLst>
            <pc:docMk/>
            <pc:sldMk cId="1363895095" sldId="334"/>
            <ac:spMk id="5" creationId="{3D68B57A-D70A-4CD9-A7F2-62F37D7D70BE}"/>
          </ac:spMkLst>
        </pc:spChg>
      </pc:sldChg>
      <pc:sldChg chg="addSp delSp modSp new mod">
        <pc:chgData name="Aragon Gomez, Marcela" userId="6228d193-a3a6-4b12-b64d-eb0a627e23c0" providerId="ADAL" clId="{92F2A0A6-4801-4679-96DE-E16A8A3C085B}" dt="2021-09-22T11:27:44.625" v="232" actId="20577"/>
        <pc:sldMkLst>
          <pc:docMk/>
          <pc:sldMk cId="3837722382" sldId="337"/>
        </pc:sldMkLst>
        <pc:spChg chg="del">
          <ac:chgData name="Aragon Gomez, Marcela" userId="6228d193-a3a6-4b12-b64d-eb0a627e23c0" providerId="ADAL" clId="{92F2A0A6-4801-4679-96DE-E16A8A3C085B}" dt="2021-09-22T11:18:22.698" v="3" actId="478"/>
          <ac:spMkLst>
            <pc:docMk/>
            <pc:sldMk cId="3837722382" sldId="337"/>
            <ac:spMk id="2" creationId="{5A61F90A-75FE-43BC-A5D4-F58D4C11F7A0}"/>
          </ac:spMkLst>
        </pc:spChg>
        <pc:spChg chg="add mod">
          <ac:chgData name="Aragon Gomez, Marcela" userId="6228d193-a3a6-4b12-b64d-eb0a627e23c0" providerId="ADAL" clId="{92F2A0A6-4801-4679-96DE-E16A8A3C085B}" dt="2021-09-22T11:18:32.791" v="28" actId="20577"/>
          <ac:spMkLst>
            <pc:docMk/>
            <pc:sldMk cId="3837722382" sldId="337"/>
            <ac:spMk id="3" creationId="{24DB364C-55FD-4C04-846E-E077C54CE925}"/>
          </ac:spMkLst>
        </pc:spChg>
        <pc:spChg chg="add mod">
          <ac:chgData name="Aragon Gomez, Marcela" userId="6228d193-a3a6-4b12-b64d-eb0a627e23c0" providerId="ADAL" clId="{92F2A0A6-4801-4679-96DE-E16A8A3C085B}" dt="2021-09-22T11:27:44.625" v="232" actId="20577"/>
          <ac:spMkLst>
            <pc:docMk/>
            <pc:sldMk cId="3837722382" sldId="337"/>
            <ac:spMk id="4" creationId="{1AE82D56-7647-471A-982D-24C7EF848833}"/>
          </ac:spMkLst>
        </pc:spChg>
      </pc:sldChg>
      <pc:sldChg chg="addSp modSp new mod ord">
        <pc:chgData name="Aragon Gomez, Marcela" userId="6228d193-a3a6-4b12-b64d-eb0a627e23c0" providerId="ADAL" clId="{92F2A0A6-4801-4679-96DE-E16A8A3C085B}" dt="2021-09-22T13:48:49.949" v="4133" actId="20577"/>
        <pc:sldMkLst>
          <pc:docMk/>
          <pc:sldMk cId="2919117825" sldId="338"/>
        </pc:sldMkLst>
        <pc:spChg chg="add mod">
          <ac:chgData name="Aragon Gomez, Marcela" userId="6228d193-a3a6-4b12-b64d-eb0a627e23c0" providerId="ADAL" clId="{92F2A0A6-4801-4679-96DE-E16A8A3C085B}" dt="2021-09-22T13:48:49.949" v="4133" actId="20577"/>
          <ac:spMkLst>
            <pc:docMk/>
            <pc:sldMk cId="2919117825" sldId="338"/>
            <ac:spMk id="2" creationId="{786ADE95-B27C-4899-A896-7CC3B6183E97}"/>
          </ac:spMkLst>
        </pc:spChg>
      </pc:sldChg>
      <pc:sldChg chg="addSp delSp modSp new mod ord modTransition">
        <pc:chgData name="Aragon Gomez, Marcela" userId="6228d193-a3a6-4b12-b64d-eb0a627e23c0" providerId="ADAL" clId="{92F2A0A6-4801-4679-96DE-E16A8A3C085B}" dt="2021-09-22T12:21:37.988" v="2838"/>
        <pc:sldMkLst>
          <pc:docMk/>
          <pc:sldMk cId="1297239619" sldId="339"/>
        </pc:sldMkLst>
        <pc:spChg chg="add mod">
          <ac:chgData name="Aragon Gomez, Marcela" userId="6228d193-a3a6-4b12-b64d-eb0a627e23c0" providerId="ADAL" clId="{92F2A0A6-4801-4679-96DE-E16A8A3C085B}" dt="2021-09-22T12:01:21.124" v="2015" actId="20577"/>
          <ac:spMkLst>
            <pc:docMk/>
            <pc:sldMk cId="1297239619" sldId="339"/>
            <ac:spMk id="4" creationId="{E88EBA80-48B8-451F-94B0-0E3F1EC799E7}"/>
          </ac:spMkLst>
        </pc:spChg>
        <pc:graphicFrameChg chg="add del mod">
          <ac:chgData name="Aragon Gomez, Marcela" userId="6228d193-a3a6-4b12-b64d-eb0a627e23c0" providerId="ADAL" clId="{92F2A0A6-4801-4679-96DE-E16A8A3C085B}" dt="2021-09-22T12:00:47.468" v="1968"/>
          <ac:graphicFrameMkLst>
            <pc:docMk/>
            <pc:sldMk cId="1297239619" sldId="339"/>
            <ac:graphicFrameMk id="2" creationId="{A7C910AD-6D6E-462A-A98D-3F22073347AF}"/>
          </ac:graphicFrameMkLst>
        </pc:graphicFrameChg>
        <pc:graphicFrameChg chg="add mod modGraphic">
          <ac:chgData name="Aragon Gomez, Marcela" userId="6228d193-a3a6-4b12-b64d-eb0a627e23c0" providerId="ADAL" clId="{92F2A0A6-4801-4679-96DE-E16A8A3C085B}" dt="2021-09-22T12:01:26.740" v="2016" actId="1076"/>
          <ac:graphicFrameMkLst>
            <pc:docMk/>
            <pc:sldMk cId="1297239619" sldId="339"/>
            <ac:graphicFrameMk id="3" creationId="{5E26B9AF-4F83-49BC-9C1E-CD52FC689EBB}"/>
          </ac:graphicFrameMkLst>
        </pc:graphicFrameChg>
      </pc:sldChg>
      <pc:sldChg chg="addSp modSp add mod">
        <pc:chgData name="Aragon Gomez, Marcela" userId="6228d193-a3a6-4b12-b64d-eb0a627e23c0" providerId="ADAL" clId="{92F2A0A6-4801-4679-96DE-E16A8A3C085B}" dt="2021-09-22T12:35:03.822" v="3912" actId="207"/>
        <pc:sldMkLst>
          <pc:docMk/>
          <pc:sldMk cId="3762465281" sldId="340"/>
        </pc:sldMkLst>
        <pc:spChg chg="mod">
          <ac:chgData name="Aragon Gomez, Marcela" userId="6228d193-a3a6-4b12-b64d-eb0a627e23c0" providerId="ADAL" clId="{92F2A0A6-4801-4679-96DE-E16A8A3C085B}" dt="2021-09-22T12:20:58.026" v="2835" actId="20577"/>
          <ac:spMkLst>
            <pc:docMk/>
            <pc:sldMk cId="3762465281" sldId="340"/>
            <ac:spMk id="3" creationId="{427B878C-7D89-4CD9-85BE-A1EA73E48B79}"/>
          </ac:spMkLst>
        </pc:spChg>
        <pc:spChg chg="mod">
          <ac:chgData name="Aragon Gomez, Marcela" userId="6228d193-a3a6-4b12-b64d-eb0a627e23c0" providerId="ADAL" clId="{92F2A0A6-4801-4679-96DE-E16A8A3C085B}" dt="2021-09-22T12:20:51.799" v="2834" actId="20577"/>
          <ac:spMkLst>
            <pc:docMk/>
            <pc:sldMk cId="3762465281" sldId="340"/>
            <ac:spMk id="5" creationId="{3D68B57A-D70A-4CD9-A7F2-62F37D7D70BE}"/>
          </ac:spMkLst>
        </pc:spChg>
        <pc:spChg chg="add mod">
          <ac:chgData name="Aragon Gomez, Marcela" userId="6228d193-a3a6-4b12-b64d-eb0a627e23c0" providerId="ADAL" clId="{92F2A0A6-4801-4679-96DE-E16A8A3C085B}" dt="2021-09-22T12:35:03.822" v="3912" actId="207"/>
          <ac:spMkLst>
            <pc:docMk/>
            <pc:sldMk cId="3762465281" sldId="340"/>
            <ac:spMk id="6" creationId="{F0F69D85-3D63-4FE7-93FD-1B96E84DB0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14078-B5D2-4BF8-8D8D-C193EB0F6E68}"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0495-C2F1-4EF7-84A0-3BD12D30166B}" type="slidenum">
              <a:rPr lang="en-US" smtClean="0"/>
              <a:t>‹#›</a:t>
            </a:fld>
            <a:endParaRPr lang="en-US"/>
          </a:p>
        </p:txBody>
      </p:sp>
    </p:spTree>
    <p:extLst>
      <p:ext uri="{BB962C8B-B14F-4D97-AF65-F5344CB8AC3E}">
        <p14:creationId xmlns:p14="http://schemas.microsoft.com/office/powerpoint/2010/main" val="245976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err="1"/>
              <a:t>Maybe</a:t>
            </a:r>
            <a:r>
              <a:rPr lang="es-MX"/>
              <a:t> </a:t>
            </a:r>
            <a:r>
              <a:rPr lang="es-MX" err="1"/>
              <a:t>we</a:t>
            </a:r>
            <a:r>
              <a:rPr lang="es-MX"/>
              <a:t> </a:t>
            </a:r>
            <a:r>
              <a:rPr lang="es-MX" err="1"/>
              <a:t>could</a:t>
            </a:r>
            <a:r>
              <a:rPr lang="es-MX"/>
              <a:t> </a:t>
            </a:r>
            <a:r>
              <a:rPr lang="es-MX" err="1"/>
              <a:t>have</a:t>
            </a:r>
            <a:r>
              <a:rPr lang="es-MX"/>
              <a:t> 9 </a:t>
            </a:r>
            <a:r>
              <a:rPr lang="es-MX" err="1"/>
              <a:t>pots</a:t>
            </a:r>
            <a:r>
              <a:rPr lang="es-MX"/>
              <a:t>/</a:t>
            </a:r>
            <a:r>
              <a:rPr lang="es-MX" err="1"/>
              <a:t>species</a:t>
            </a:r>
            <a:r>
              <a:rPr lang="es-MX"/>
              <a:t> and use </a:t>
            </a:r>
            <a:r>
              <a:rPr lang="es-MX" err="1"/>
              <a:t>the</a:t>
            </a:r>
            <a:r>
              <a:rPr lang="es-MX"/>
              <a:t> extra 3 </a:t>
            </a:r>
            <a:r>
              <a:rPr lang="es-MX" err="1"/>
              <a:t>to</a:t>
            </a:r>
            <a:r>
              <a:rPr lang="es-MX"/>
              <a:t> </a:t>
            </a:r>
            <a:r>
              <a:rPr lang="es-MX" err="1"/>
              <a:t>practise</a:t>
            </a:r>
            <a:r>
              <a:rPr lang="es-MX"/>
              <a:t> </a:t>
            </a:r>
            <a:r>
              <a:rPr lang="es-MX" err="1"/>
              <a:t>applying</a:t>
            </a:r>
            <a:r>
              <a:rPr lang="es-MX"/>
              <a:t> </a:t>
            </a:r>
            <a:r>
              <a:rPr lang="es-MX" err="1"/>
              <a:t>MeJA</a:t>
            </a:r>
            <a:r>
              <a:rPr lang="es-MX"/>
              <a:t>? And </a:t>
            </a:r>
            <a:r>
              <a:rPr lang="es-MX" err="1"/>
              <a:t>check</a:t>
            </a:r>
            <a:r>
              <a:rPr lang="es-MX"/>
              <a:t> </a:t>
            </a:r>
            <a:r>
              <a:rPr lang="es-MX" err="1"/>
              <a:t>for</a:t>
            </a:r>
            <a:r>
              <a:rPr lang="es-MX"/>
              <a:t> </a:t>
            </a:r>
            <a:r>
              <a:rPr lang="es-MX" err="1"/>
              <a:t>phenotypic</a:t>
            </a:r>
            <a:r>
              <a:rPr lang="es-MX"/>
              <a:t> </a:t>
            </a:r>
            <a:r>
              <a:rPr lang="es-MX" err="1"/>
              <a:t>effects</a:t>
            </a:r>
            <a:r>
              <a:rPr lang="es-MX"/>
              <a:t>?</a:t>
            </a:r>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696C21-AA0C-4A4B-95B3-3C481EA86C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FF93E6-74BA-4AB8-9925-BE559864C0D3}" type="slidenum">
              <a:rPr lang="en-US" smtClean="0"/>
              <a:t>16</a:t>
            </a:fld>
            <a:endParaRPr lang="en-US"/>
          </a:p>
        </p:txBody>
      </p:sp>
    </p:spTree>
    <p:extLst>
      <p:ext uri="{BB962C8B-B14F-4D97-AF65-F5344CB8AC3E}">
        <p14:creationId xmlns:p14="http://schemas.microsoft.com/office/powerpoint/2010/main" val="291486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80CA70-413D-40A7-AEB9-5A11373C7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9B112BD-94E2-4FC1-A864-C0A6C6CE9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85AB2A9-EB1A-4964-ABD6-E3A69C9D982F}"/>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F7421942-3603-49CA-81E7-C073D5BE2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A0651E-F479-4931-AA34-3668CD122EA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63118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AAE4A5-B1D8-42A0-B15A-290EC622E4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6B00EB9-1066-4256-BD29-07163DC87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B387D92-6CB2-4C57-804A-5AB949CA6C74}"/>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D5DC53F8-303D-40C6-B826-9C4FFDF60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45797A1-88B1-4A4B-936D-5258054DBC6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800502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94B976A-0DBE-410E-A37D-BCC986112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24B2DDA-92C5-4261-8A87-341E1C8157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0C310A2-6989-472A-A33B-514FFA350DAF}"/>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B79BBA97-E7B7-43DB-8242-2ECDCD161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CAD2ADE-1DAC-4F0F-985D-1D51E4F69670}"/>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5818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A95EF-4FE5-4419-8026-F604108CC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9FDECCD-E986-4285-8969-B8D52D96A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A07A95C-194D-4D2E-A786-71362181455E}"/>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E2626F97-F70C-4FBE-B47F-A4B03D9A4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7955F87-CB42-4AF5-AB16-5A61B6408B99}"/>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403345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09504-7455-4236-B43C-7DB6520B7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DD85D17-BC20-4A1C-BF10-193DC087C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D3D30A1-9F79-4C6A-BAD0-994691E5D4EF}"/>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AFA8BE46-EB5D-45D7-A105-91734F2FD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45568F-2168-4BC6-A445-C184D25EC54B}"/>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353186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4EEA4-432D-4F97-82FB-9C277C9DC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4038D35-26DB-4C5E-A00C-8CB03C718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2DFBD30-8562-44CD-BE1B-9AA10A4AFD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08267DD-C70C-491A-A163-CA55701AE502}"/>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6" name="Footer Placeholder 5">
            <a:extLst>
              <a:ext uri="{FF2B5EF4-FFF2-40B4-BE49-F238E27FC236}">
                <a16:creationId xmlns:a16="http://schemas.microsoft.com/office/drawing/2014/main" xmlns="" id="{910D268D-47F4-4302-B980-18E8E413C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E3AF35-6394-49FA-AB15-25A2356EE9C4}"/>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3342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D5792-E6A0-4E8B-94DE-38B9E2783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24AC98C-405A-4E38-9105-D8D81C42D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6FDCC8D-DEF5-478D-8A78-DC210D66ED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4EFBB48-BE42-476F-85AE-6074E863B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4BB2EB6-5120-4B41-B402-025892F1F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000D72D-6367-492F-9E5E-6389E9ACC378}"/>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8" name="Footer Placeholder 7">
            <a:extLst>
              <a:ext uri="{FF2B5EF4-FFF2-40B4-BE49-F238E27FC236}">
                <a16:creationId xmlns:a16="http://schemas.microsoft.com/office/drawing/2014/main" xmlns="" id="{A03480EA-354E-474A-8DA7-F6F79947F7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9200974-7A38-4141-A925-D4EB8CF0857C}"/>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40803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BFFAD-8CD5-48E8-8D07-8989C6E798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706590A-F02D-4043-9E39-6C635D7A62B9}"/>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4" name="Footer Placeholder 3">
            <a:extLst>
              <a:ext uri="{FF2B5EF4-FFF2-40B4-BE49-F238E27FC236}">
                <a16:creationId xmlns:a16="http://schemas.microsoft.com/office/drawing/2014/main" xmlns="" id="{AC6BD2D7-E838-47F9-9745-53176C10CA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C3529A0-05E7-4242-8D82-4C71BABB92D1}"/>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20446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5FF5166-D328-4C56-B0A5-78E449218A6E}"/>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3" name="Footer Placeholder 2">
            <a:extLst>
              <a:ext uri="{FF2B5EF4-FFF2-40B4-BE49-F238E27FC236}">
                <a16:creationId xmlns:a16="http://schemas.microsoft.com/office/drawing/2014/main" xmlns="" id="{CC2CD6EE-5FCA-4464-A401-B7B89A83CE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B6BDB1D-A1EE-4161-86BF-E5D5030455BD}"/>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26324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BDFA8-0E7A-416C-BAE0-414C89BD8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BFA15E2-56A5-4362-B8EC-3AB29A366C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8219AD4-E073-4D3E-808E-2AC3DC2F3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697F41D-E7BC-48B0-AE14-32B98DF4146D}"/>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6" name="Footer Placeholder 5">
            <a:extLst>
              <a:ext uri="{FF2B5EF4-FFF2-40B4-BE49-F238E27FC236}">
                <a16:creationId xmlns:a16="http://schemas.microsoft.com/office/drawing/2014/main" xmlns="" id="{DF15FE57-0F58-4A21-9C9C-5859D66799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04DC4A6-DA63-4FFE-9F8F-315D59D8AB9A}"/>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184210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70188-4DF4-4A42-B28B-08540143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A81DAE-B27A-459C-A818-EC7F2917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1601F3C-4830-414A-B354-E3FA73D66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BEB7F49-3EED-4BFC-8D53-74C184B017AE}"/>
              </a:ext>
            </a:extLst>
          </p:cNvPr>
          <p:cNvSpPr>
            <a:spLocks noGrp="1"/>
          </p:cNvSpPr>
          <p:nvPr>
            <p:ph type="dt" sz="half" idx="10"/>
          </p:nvPr>
        </p:nvSpPr>
        <p:spPr/>
        <p:txBody>
          <a:bodyPr/>
          <a:lstStyle/>
          <a:p>
            <a:fld id="{4CF935E5-C045-45A7-AAAC-CE990C4EF1B1}" type="datetimeFigureOut">
              <a:rPr lang="en-US" smtClean="0"/>
              <a:t>11/18/2021</a:t>
            </a:fld>
            <a:endParaRPr lang="en-US"/>
          </a:p>
        </p:txBody>
      </p:sp>
      <p:sp>
        <p:nvSpPr>
          <p:cNvPr id="6" name="Footer Placeholder 5">
            <a:extLst>
              <a:ext uri="{FF2B5EF4-FFF2-40B4-BE49-F238E27FC236}">
                <a16:creationId xmlns:a16="http://schemas.microsoft.com/office/drawing/2014/main" xmlns="" id="{33F295EB-D7F0-4A90-9E1B-D36118A3E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40544FC-CA92-4229-9094-3798CFF0B126}"/>
              </a:ext>
            </a:extLst>
          </p:cNvPr>
          <p:cNvSpPr>
            <a:spLocks noGrp="1"/>
          </p:cNvSpPr>
          <p:nvPr>
            <p:ph type="sldNum" sz="quarter" idx="12"/>
          </p:nvPr>
        </p:nvSpPr>
        <p:spPr/>
        <p:txBody>
          <a:bodyPr/>
          <a:lstStyle/>
          <a:p>
            <a:fld id="{33DD37B0-FD02-492B-809C-0AC93AABE78F}" type="slidenum">
              <a:rPr lang="en-US" smtClean="0"/>
              <a:t>‹#›</a:t>
            </a:fld>
            <a:endParaRPr lang="en-US"/>
          </a:p>
        </p:txBody>
      </p:sp>
    </p:spTree>
    <p:extLst>
      <p:ext uri="{BB962C8B-B14F-4D97-AF65-F5344CB8AC3E}">
        <p14:creationId xmlns:p14="http://schemas.microsoft.com/office/powerpoint/2010/main" val="610188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390F32-D42B-4971-BEDC-D5987A555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78370BA-9592-42A7-8E9B-9E6100152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8F697F-94EE-42FB-8504-B46852F8F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5E5-C045-45A7-AAAC-CE990C4EF1B1}" type="datetimeFigureOut">
              <a:rPr lang="en-US" smtClean="0"/>
              <a:t>11/18/2021</a:t>
            </a:fld>
            <a:endParaRPr lang="en-US"/>
          </a:p>
        </p:txBody>
      </p:sp>
      <p:sp>
        <p:nvSpPr>
          <p:cNvPr id="5" name="Footer Placeholder 4">
            <a:extLst>
              <a:ext uri="{FF2B5EF4-FFF2-40B4-BE49-F238E27FC236}">
                <a16:creationId xmlns:a16="http://schemas.microsoft.com/office/drawing/2014/main" xmlns="" id="{69BB83AD-8E7A-4AC8-B8C9-5B6F97432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4F82378-CD10-49AD-9FE5-8882538AA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D37B0-FD02-492B-809C-0AC93AABE78F}" type="slidenum">
              <a:rPr lang="en-US" smtClean="0"/>
              <a:t>‹#›</a:t>
            </a:fld>
            <a:endParaRPr lang="en-US"/>
          </a:p>
        </p:txBody>
      </p:sp>
    </p:spTree>
    <p:extLst>
      <p:ext uri="{BB962C8B-B14F-4D97-AF65-F5344CB8AC3E}">
        <p14:creationId xmlns:p14="http://schemas.microsoft.com/office/powerpoint/2010/main" val="4087246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2" Type="http://schemas.openxmlformats.org/officeDocument/2006/relationships/hyperlink" Target="https://wageningenur4.sharepoint.com/:x:/r/sites/MiCRop-WUR/Gedeelde%20documenten/Papers,%20citations%20and%20references/Literature_methodology.xlsx?d=w6e2546180eda41a8991a4d373a11d3bb&amp;csf=1&amp;web=1&amp;e=xpDCYx"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Research%20outlines/MeJA_ResearchOutline.docx"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5" Type="http://schemas.openxmlformats.org/officeDocument/2006/relationships/image" Target="../media/image165.png"/><Relationship Id="rId4" Type="http://schemas.openxmlformats.org/officeDocument/2006/relationships/image" Target="../media/image164.png"/></Relationships>
</file>

<file path=ppt/slides/_rels/slide59.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6.xml"/><Relationship Id="rId5" Type="http://schemas.openxmlformats.org/officeDocument/2006/relationships/image" Target="../media/image169.emf"/><Relationship Id="rId4" Type="http://schemas.openxmlformats.org/officeDocument/2006/relationships/image" Target="../media/image1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71.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170.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 Id="rId5" Type="http://schemas.openxmlformats.org/officeDocument/2006/relationships/image" Target="../media/image175.png"/><Relationship Id="rId4" Type="http://schemas.openxmlformats.org/officeDocument/2006/relationships/image" Target="../media/image174.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ageningenur4.sharepoint.com/sites/MiCRop-WUR/Gedeelde%20documenten/Family%20experiment%20and%20pilot%20assays/Entomology/Family%20experiment-Brassicaceae%20data/Pilot_Clustered_OUTDATED/Data_clustered.xlsx"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ADE95-B27C-4899-A896-7CC3B6183E97}"/>
              </a:ext>
            </a:extLst>
          </p:cNvPr>
          <p:cNvSpPr txBox="1">
            <a:spLocks/>
          </p:cNvSpPr>
          <p:nvPr/>
        </p:nvSpPr>
        <p:spPr>
          <a:xfrm>
            <a:off x="380078" y="2701209"/>
            <a:ext cx="10515600" cy="873740"/>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First of all, too many clicks!! </a:t>
            </a:r>
            <a:br>
              <a:rPr lang="en-US" sz="4000" b="1" dirty="0">
                <a:solidFill>
                  <a:srgbClr val="FF0000"/>
                </a:solidFill>
              </a:rPr>
            </a:br>
            <a:r>
              <a:rPr lang="en-US" sz="4000" b="1" dirty="0">
                <a:solidFill>
                  <a:srgbClr val="FF0000"/>
                </a:solidFill>
                <a:sym typeface="Wingdings" panose="05000000000000000000" pitchFamily="2" charset="2"/>
              </a:rPr>
              <a:t> agreed on a more straightforward pathway to find the files?</a:t>
            </a:r>
          </a:p>
          <a:p>
            <a:endParaRPr lang="en-US" sz="4000" b="1" dirty="0">
              <a:solidFill>
                <a:srgbClr val="FF0000"/>
              </a:solidFill>
              <a:sym typeface="Wingdings" panose="05000000000000000000" pitchFamily="2" charset="2"/>
            </a:endParaRPr>
          </a:p>
          <a:p>
            <a:r>
              <a:rPr lang="en-US" sz="4000" b="1" dirty="0">
                <a:solidFill>
                  <a:srgbClr val="FF0000"/>
                </a:solidFill>
                <a:sym typeface="Wingdings" panose="05000000000000000000" pitchFamily="2" charset="2"/>
              </a:rPr>
              <a:t>Main one </a:t>
            </a:r>
            <a:endParaRPr lang="en-US" sz="4000" b="1" dirty="0">
              <a:solidFill>
                <a:srgbClr val="FF0000"/>
              </a:solidFill>
            </a:endParaRPr>
          </a:p>
        </p:txBody>
      </p:sp>
    </p:spTree>
    <p:extLst>
      <p:ext uri="{BB962C8B-B14F-4D97-AF65-F5344CB8AC3E}">
        <p14:creationId xmlns:p14="http://schemas.microsoft.com/office/powerpoint/2010/main" val="29191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8874E614-7E28-44B2-8114-8C24A7167A94}"/>
              </a:ext>
            </a:extLst>
          </p:cNvPr>
          <p:cNvSpPr>
            <a:spLocks noGrp="1"/>
          </p:cNvSpPr>
          <p:nvPr>
            <p:ph type="title"/>
          </p:nvPr>
        </p:nvSpPr>
        <p:spPr>
          <a:xfrm>
            <a:off x="351503" y="291384"/>
            <a:ext cx="10515600" cy="873740"/>
          </a:xfrm>
        </p:spPr>
        <p:txBody>
          <a:bodyPr>
            <a:normAutofit/>
          </a:bodyPr>
          <a:lstStyle/>
          <a:p>
            <a:r>
              <a:rPr lang="en-US" sz="4000" b="1" dirty="0"/>
              <a:t>MeJA screening– Biomass  </a:t>
            </a:r>
          </a:p>
        </p:txBody>
      </p:sp>
      <p:sp>
        <p:nvSpPr>
          <p:cNvPr id="4" name="Title 1">
            <a:extLst>
              <a:ext uri="{FF2B5EF4-FFF2-40B4-BE49-F238E27FC236}">
                <a16:creationId xmlns:a16="http://schemas.microsoft.com/office/drawing/2014/main" xmlns="" id="{2FD71DA3-3DCB-4E6D-A0DB-04518AF6B9AA}"/>
              </a:ext>
            </a:extLst>
          </p:cNvPr>
          <p:cNvSpPr txBox="1">
            <a:spLocks/>
          </p:cNvSpPr>
          <p:nvPr/>
        </p:nvSpPr>
        <p:spPr>
          <a:xfrm>
            <a:off x="351503" y="1431756"/>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rPr>
              <a:t>Plots from Pedro (couldn’t find them) + scripts</a:t>
            </a:r>
          </a:p>
        </p:txBody>
      </p:sp>
      <p:sp>
        <p:nvSpPr>
          <p:cNvPr id="5" name="TextBox 4">
            <a:extLst>
              <a:ext uri="{FF2B5EF4-FFF2-40B4-BE49-F238E27FC236}">
                <a16:creationId xmlns:a16="http://schemas.microsoft.com/office/drawing/2014/main" xmlns="" id="{6BF81B77-7EDB-4D10-BE15-64F24014F1F9}"/>
              </a:ext>
            </a:extLst>
          </p:cNvPr>
          <p:cNvSpPr txBox="1"/>
          <p:nvPr/>
        </p:nvSpPr>
        <p:spPr>
          <a:xfrm>
            <a:off x="9322676" y="5956010"/>
            <a:ext cx="2588529" cy="646331"/>
          </a:xfrm>
          <a:prstGeom prst="rect">
            <a:avLst/>
          </a:prstGeom>
          <a:noFill/>
        </p:spPr>
        <p:txBody>
          <a:bodyPr wrap="none" rtlCol="0">
            <a:spAutoFit/>
          </a:bodyPr>
          <a:lstStyle/>
          <a:p>
            <a:r>
              <a:rPr lang="en-US" dirty="0">
                <a:hlinkClick r:id="rId2"/>
              </a:rPr>
              <a:t>Raw Data: rounds 1 and 2</a:t>
            </a:r>
            <a:br>
              <a:rPr lang="en-US" dirty="0">
                <a:hlinkClick r:id="rId2"/>
              </a:rPr>
            </a:br>
            <a:r>
              <a:rPr lang="en-US" dirty="0" err="1"/>
              <a:t>Biomass_raw</a:t>
            </a:r>
            <a:r>
              <a:rPr lang="en-US" dirty="0"/>
              <a:t> tab</a:t>
            </a:r>
          </a:p>
        </p:txBody>
      </p:sp>
    </p:spTree>
    <p:extLst>
      <p:ext uri="{BB962C8B-B14F-4D97-AF65-F5344CB8AC3E}">
        <p14:creationId xmlns:p14="http://schemas.microsoft.com/office/powerpoint/2010/main" val="362745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(1)</a:t>
            </a:r>
          </a:p>
        </p:txBody>
      </p:sp>
      <p:sp>
        <p:nvSpPr>
          <p:cNvPr id="3" name="TextBox 2">
            <a:extLst>
              <a:ext uri="{FF2B5EF4-FFF2-40B4-BE49-F238E27FC236}">
                <a16:creationId xmlns:a16="http://schemas.microsoft.com/office/drawing/2014/main" xmlns="" id="{427B878C-7D89-4CD9-85BE-A1EA73E48B79}"/>
              </a:ext>
            </a:extLst>
          </p:cNvPr>
          <p:cNvSpPr txBox="1"/>
          <p:nvPr/>
        </p:nvSpPr>
        <p:spPr>
          <a:xfrm>
            <a:off x="351503" y="1165124"/>
            <a:ext cx="11585939" cy="5078313"/>
          </a:xfrm>
          <a:prstGeom prst="rect">
            <a:avLst/>
          </a:prstGeom>
          <a:noFill/>
        </p:spPr>
        <p:txBody>
          <a:bodyPr wrap="square" rtlCol="0">
            <a:spAutoFit/>
          </a:bodyPr>
          <a:lstStyle/>
          <a:p>
            <a:r>
              <a:rPr lang="en-US" dirty="0"/>
              <a:t>We wanted to find the right concentration of MeJA that causes stress and in return induce changes in the root microbiome. For this we measured both JA-dependent gene expression and sequenced root microbiome (endosphere and rhizoplane). We chose our 2 model species </a:t>
            </a:r>
            <a:r>
              <a:rPr lang="en-US" i="1" dirty="0"/>
              <a:t>Arabidopsis thaliana </a:t>
            </a:r>
            <a:r>
              <a:rPr lang="en-US" dirty="0"/>
              <a:t>and </a:t>
            </a:r>
            <a:r>
              <a:rPr lang="en-US" i="1" dirty="0"/>
              <a:t>Brassica oleracea</a:t>
            </a:r>
            <a:r>
              <a:rPr lang="en-US" dirty="0"/>
              <a:t> Riviera as representatives for lineage I and lineage II, respectively. A brief </a:t>
            </a:r>
            <a:r>
              <a:rPr lang="en-US" dirty="0">
                <a:hlinkClick r:id="rId2"/>
              </a:rPr>
              <a:t>literature review </a:t>
            </a:r>
            <a:r>
              <a:rPr lang="en-US" dirty="0"/>
              <a:t>was done to check MeJA concentrations and taking this, and the Berendsen </a:t>
            </a:r>
            <a:r>
              <a:rPr lang="en-US" i="1" dirty="0"/>
              <a:t>et al </a:t>
            </a:r>
            <a:r>
              <a:rPr lang="en-US" dirty="0"/>
              <a:t>(2018) paper as reference, it was decided to test 0.1mM and 1mM. The lower concentration was used in the Berendsen paper and 1mM was the uppermost limit if we still wanted to mimic an ecologically-relevant situation of insect herbivory (Marcel Dicke and Rita Gols, personal communication + still found in other papers). Negative controls consisted of dipping plants in 0.015%  Silwet only, and positive controls consisted of 10 ul of </a:t>
            </a:r>
            <a:r>
              <a:rPr lang="en-US" i="1" dirty="0"/>
              <a:t>Pieris </a:t>
            </a:r>
            <a:r>
              <a:rPr lang="en-US" i="1" dirty="0" err="1"/>
              <a:t>brassicae</a:t>
            </a:r>
            <a:r>
              <a:rPr lang="en-US" i="1" dirty="0"/>
              <a:t> </a:t>
            </a:r>
            <a:r>
              <a:rPr lang="en-US" dirty="0"/>
              <a:t>caterpillar (L4-L5 instar) oral secretion (OS) applied on freshly-wounded plants using a pattern wheel (methodology recommended by Eric Poelman + literature review in next slide). Plants treated with caterpillar OS were dipped in the Silwet only solution first and left to dry before the wounding + OS application took place. For each combination of plant species (2) and treatment (4), six replicates were used consisting of an individual plant in a 1L pot. </a:t>
            </a:r>
          </a:p>
          <a:p>
            <a:endParaRPr lang="en-US" dirty="0"/>
          </a:p>
          <a:p>
            <a:r>
              <a:rPr lang="en-US" i="1" dirty="0"/>
              <a:t>**Brassica oleracea </a:t>
            </a:r>
            <a:r>
              <a:rPr lang="en-US" dirty="0"/>
              <a:t>and </a:t>
            </a:r>
            <a:r>
              <a:rPr lang="en-US" i="1" dirty="0"/>
              <a:t>Arabidopsis thaliana </a:t>
            </a:r>
            <a:r>
              <a:rPr lang="en-US" dirty="0"/>
              <a:t>were sown at the same time, phenology at this point was not yet characterized for any of the species, therefore we waited until </a:t>
            </a:r>
            <a:r>
              <a:rPr lang="en-US" i="1" dirty="0"/>
              <a:t>B. </a:t>
            </a:r>
            <a:r>
              <a:rPr lang="en-US" i="1" dirty="0" err="1"/>
              <a:t>oleraceae</a:t>
            </a:r>
            <a:r>
              <a:rPr lang="en-US" dirty="0"/>
              <a:t> had 3 true leaves to start the first dipping (21 days after sowing), meaning with this that Arabidopsis was in an advanced true-leaf stage (7-8 true leaves)**</a:t>
            </a:r>
          </a:p>
          <a:p>
            <a:endParaRPr lang="en-US" dirty="0"/>
          </a:p>
          <a:p>
            <a:endParaRPr lang="en-US" dirty="0"/>
          </a:p>
        </p:txBody>
      </p:sp>
      <p:sp>
        <p:nvSpPr>
          <p:cNvPr id="4" name="TextBox 3">
            <a:extLst>
              <a:ext uri="{FF2B5EF4-FFF2-40B4-BE49-F238E27FC236}">
                <a16:creationId xmlns:a16="http://schemas.microsoft.com/office/drawing/2014/main" xmlns=""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3"/>
              </a:rPr>
              <a:t>Original research outline</a:t>
            </a:r>
            <a:endParaRPr lang="en-US" dirty="0"/>
          </a:p>
          <a:p>
            <a:r>
              <a:rPr lang="en-US" dirty="0" err="1"/>
              <a:t>MeJA_Research</a:t>
            </a:r>
            <a:r>
              <a:rPr lang="en-US" dirty="0"/>
              <a:t> outline</a:t>
            </a:r>
          </a:p>
        </p:txBody>
      </p:sp>
    </p:spTree>
    <p:extLst>
      <p:ext uri="{BB962C8B-B14F-4D97-AF65-F5344CB8AC3E}">
        <p14:creationId xmlns:p14="http://schemas.microsoft.com/office/powerpoint/2010/main" val="136389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5E26B9AF-4F83-49BC-9C1E-CD52FC689EBB}"/>
              </a:ext>
            </a:extLst>
          </p:cNvPr>
          <p:cNvGraphicFramePr>
            <a:graphicFrameLocks noGrp="1"/>
          </p:cNvGraphicFramePr>
          <p:nvPr>
            <p:extLst>
              <p:ext uri="{D42A27DB-BD31-4B8C-83A1-F6EECF244321}">
                <p14:modId xmlns:p14="http://schemas.microsoft.com/office/powerpoint/2010/main" val="572791448"/>
              </p:ext>
            </p:extLst>
          </p:nvPr>
        </p:nvGraphicFramePr>
        <p:xfrm>
          <a:off x="1242090" y="1837814"/>
          <a:ext cx="8734425" cy="2896621"/>
        </p:xfrm>
        <a:graphic>
          <a:graphicData uri="http://schemas.openxmlformats.org/drawingml/2006/table">
            <a:tbl>
              <a:tblPr firstRow="1" firstCol="1" bandRow="1"/>
              <a:tblGrid>
                <a:gridCol w="3371963">
                  <a:extLst>
                    <a:ext uri="{9D8B030D-6E8A-4147-A177-3AD203B41FA5}">
                      <a16:colId xmlns:a16="http://schemas.microsoft.com/office/drawing/2014/main" xmlns="" val="1361312099"/>
                    </a:ext>
                  </a:extLst>
                </a:gridCol>
                <a:gridCol w="1945935">
                  <a:extLst>
                    <a:ext uri="{9D8B030D-6E8A-4147-A177-3AD203B41FA5}">
                      <a16:colId xmlns:a16="http://schemas.microsoft.com/office/drawing/2014/main" xmlns="" val="1069947847"/>
                    </a:ext>
                  </a:extLst>
                </a:gridCol>
                <a:gridCol w="1277484">
                  <a:extLst>
                    <a:ext uri="{9D8B030D-6E8A-4147-A177-3AD203B41FA5}">
                      <a16:colId xmlns:a16="http://schemas.microsoft.com/office/drawing/2014/main" xmlns="" val="2662999519"/>
                    </a:ext>
                  </a:extLst>
                </a:gridCol>
                <a:gridCol w="965540">
                  <a:extLst>
                    <a:ext uri="{9D8B030D-6E8A-4147-A177-3AD203B41FA5}">
                      <a16:colId xmlns:a16="http://schemas.microsoft.com/office/drawing/2014/main" xmlns="" val="1648958874"/>
                    </a:ext>
                  </a:extLst>
                </a:gridCol>
                <a:gridCol w="1173503">
                  <a:extLst>
                    <a:ext uri="{9D8B030D-6E8A-4147-A177-3AD203B41FA5}">
                      <a16:colId xmlns:a16="http://schemas.microsoft.com/office/drawing/2014/main" xmlns="" val="3426496699"/>
                    </a:ext>
                  </a:extLst>
                </a:gridCol>
              </a:tblGrid>
              <a:tr h="222817">
                <a:tc>
                  <a:txBody>
                    <a:bodyPr/>
                    <a:lstStyle/>
                    <a:p>
                      <a:pPr marL="0" marR="0">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rPr>
                        <a:t>Reference</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Mechanical damage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a:solidFill>
                            <a:srgbClr val="FFFFFF"/>
                          </a:solidFill>
                          <a:effectLst/>
                          <a:latin typeface="Calibri" panose="020F0502020204030204" pitchFamily="34" charset="0"/>
                          <a:ea typeface="Calibri" panose="020F0502020204030204" pitchFamily="34" charset="0"/>
                        </a:rPr>
                        <a:t>pureOS/plant(ul)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OSx1time(ul)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rPr>
                        <a:t>OSx4times(ul)</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1711849941"/>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Poelman,2011.PNAS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Needle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180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720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071413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Poelman,2012.PlosBiology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1500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6376038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Halitschke,2000.Oecologia</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07865484"/>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Gouinguené,2001.Chemoecology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Scratching with razorblade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60497950"/>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Petzold,2009.EcologicalEntomology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Syringe</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960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337495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Menzel,2014.JofChemicalEcology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766699"/>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Chuang,2014.MolecularPlant-MicrobeInteractions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tool/paper punch</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5249178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deLange,2020.JofChemicalEcology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600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85791897"/>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Lortzing,2017.MolecularEcologyResources</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3718798"/>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Sobhy,2017.JofChemicalEcology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Pattern wheel</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5</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300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6561186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Consales,2011.JofExperimentalBotany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Puncture tool/cork borer</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1200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4800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77654626"/>
                  </a:ext>
                </a:extLst>
              </a:tr>
              <a:tr h="222817">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Schafer,2011.PlantPhysiology</a:t>
                      </a:r>
                      <a:endParaRPr lang="en-US" sz="120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Pattern wheel</a:t>
                      </a:r>
                      <a:endParaRPr lang="en-US" sz="1200" dirty="0">
                        <a:effectLst/>
                        <a:latin typeface="Calibri" panose="020F0502020204030204" pitchFamily="34" charset="0"/>
                        <a:ea typeface="Calibri" panose="020F0502020204030204" pitchFamily="34" charset="0"/>
                      </a:endParaRPr>
                    </a:p>
                  </a:txBody>
                  <a:tcPr marL="11141" marR="11141" marT="11141" marB="111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4</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240</a:t>
                      </a:r>
                      <a:endParaRPr lang="en-US" sz="120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960</a:t>
                      </a:r>
                      <a:endParaRPr lang="en-US" sz="1200" dirty="0">
                        <a:effectLst/>
                        <a:latin typeface="Calibri" panose="020F0502020204030204" pitchFamily="34" charset="0"/>
                        <a:ea typeface="Calibri" panose="020F0502020204030204" pitchFamily="34" charset="0"/>
                      </a:endParaRPr>
                    </a:p>
                  </a:txBody>
                  <a:tcPr marL="11141" marR="11141" marT="11141" marB="111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098022"/>
                  </a:ext>
                </a:extLst>
              </a:tr>
            </a:tbl>
          </a:graphicData>
        </a:graphic>
      </p:graphicFrame>
      <p:sp>
        <p:nvSpPr>
          <p:cNvPr id="4" name="Title 1">
            <a:extLst>
              <a:ext uri="{FF2B5EF4-FFF2-40B4-BE49-F238E27FC236}">
                <a16:creationId xmlns:a16="http://schemas.microsoft.com/office/drawing/2014/main" xmlns="" id="{E88EBA80-48B8-451F-94B0-0E3F1EC799E7}"/>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Literature review for caterpillar OS</a:t>
            </a:r>
          </a:p>
        </p:txBody>
      </p:sp>
    </p:spTree>
    <p:extLst>
      <p:ext uri="{BB962C8B-B14F-4D97-AF65-F5344CB8AC3E}">
        <p14:creationId xmlns:p14="http://schemas.microsoft.com/office/powerpoint/2010/main" val="129723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D68B57A-D70A-4CD9-A7F2-62F37D7D70BE}"/>
              </a:ext>
            </a:extLst>
          </p:cNvPr>
          <p:cNvSpPr txBox="1">
            <a:spLocks/>
          </p:cNvSpPr>
          <p:nvPr/>
        </p:nvSpPr>
        <p:spPr>
          <a:xfrm>
            <a:off x="351503" y="291384"/>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3. MeJA concentration pilot – Summary (2)</a:t>
            </a:r>
          </a:p>
        </p:txBody>
      </p:sp>
      <p:sp>
        <p:nvSpPr>
          <p:cNvPr id="3" name="TextBox 2">
            <a:extLst>
              <a:ext uri="{FF2B5EF4-FFF2-40B4-BE49-F238E27FC236}">
                <a16:creationId xmlns:a16="http://schemas.microsoft.com/office/drawing/2014/main" xmlns="" id="{427B878C-7D89-4CD9-85BE-A1EA73E48B79}"/>
              </a:ext>
            </a:extLst>
          </p:cNvPr>
          <p:cNvSpPr txBox="1"/>
          <p:nvPr/>
        </p:nvSpPr>
        <p:spPr>
          <a:xfrm>
            <a:off x="351503" y="1165124"/>
            <a:ext cx="11585939"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xmlns="" id="{67FC47D3-79E3-4E36-BB2E-50E540CEBF3A}"/>
              </a:ext>
            </a:extLst>
          </p:cNvPr>
          <p:cNvSpPr txBox="1"/>
          <p:nvPr/>
        </p:nvSpPr>
        <p:spPr>
          <a:xfrm>
            <a:off x="9621409" y="6089360"/>
            <a:ext cx="2491388" cy="646331"/>
          </a:xfrm>
          <a:prstGeom prst="rect">
            <a:avLst/>
          </a:prstGeom>
          <a:noFill/>
        </p:spPr>
        <p:txBody>
          <a:bodyPr wrap="none" rtlCol="0">
            <a:spAutoFit/>
          </a:bodyPr>
          <a:lstStyle/>
          <a:p>
            <a:r>
              <a:rPr lang="en-US" dirty="0">
                <a:hlinkClick r:id="rId2"/>
              </a:rPr>
              <a:t>Original research outline</a:t>
            </a:r>
            <a:endParaRPr lang="en-US" dirty="0"/>
          </a:p>
          <a:p>
            <a:r>
              <a:rPr lang="en-US" dirty="0" err="1"/>
              <a:t>MeJA_Research</a:t>
            </a:r>
            <a:r>
              <a:rPr lang="en-US" dirty="0"/>
              <a:t> outline</a:t>
            </a:r>
          </a:p>
        </p:txBody>
      </p:sp>
      <p:sp>
        <p:nvSpPr>
          <p:cNvPr id="6" name="TextBox 5">
            <a:extLst>
              <a:ext uri="{FF2B5EF4-FFF2-40B4-BE49-F238E27FC236}">
                <a16:creationId xmlns:a16="http://schemas.microsoft.com/office/drawing/2014/main" xmlns="" id="{F0F69D85-3D63-4FE7-93FD-1B96E84DB054}"/>
              </a:ext>
            </a:extLst>
          </p:cNvPr>
          <p:cNvSpPr txBox="1"/>
          <p:nvPr/>
        </p:nvSpPr>
        <p:spPr>
          <a:xfrm>
            <a:off x="351503" y="1165124"/>
            <a:ext cx="11585939" cy="3416320"/>
          </a:xfrm>
          <a:prstGeom prst="rect">
            <a:avLst/>
          </a:prstGeom>
          <a:noFill/>
        </p:spPr>
        <p:txBody>
          <a:bodyPr wrap="square" rtlCol="0">
            <a:spAutoFit/>
          </a:bodyPr>
          <a:lstStyle/>
          <a:p>
            <a:r>
              <a:rPr lang="en-US" dirty="0"/>
              <a:t>The first dipping was done 21 days after sowing and continued every 4 days for 4 times, following Berendsen </a:t>
            </a:r>
            <a:r>
              <a:rPr lang="en-US" i="1" dirty="0"/>
              <a:t>et al </a:t>
            </a:r>
            <a:r>
              <a:rPr lang="en-US" dirty="0"/>
              <a:t>(2018) methodology. Between </a:t>
            </a:r>
            <a:r>
              <a:rPr lang="en-US" dirty="0">
                <a:solidFill>
                  <a:srgbClr val="FF0000"/>
                </a:solidFill>
              </a:rPr>
              <a:t>3 and 6 hours (?) </a:t>
            </a:r>
            <a:r>
              <a:rPr lang="en-US" dirty="0"/>
              <a:t>after the last (4</a:t>
            </a:r>
            <a:r>
              <a:rPr lang="en-US" baseline="30000" dirty="0"/>
              <a:t>th</a:t>
            </a:r>
            <a:r>
              <a:rPr lang="en-US" dirty="0"/>
              <a:t>) dipping, leaf material was collected and immediately frozen in liquid nitrogen for qPCR analysis. For </a:t>
            </a:r>
            <a:r>
              <a:rPr lang="en-US" i="1" dirty="0"/>
              <a:t>B. oleracea </a:t>
            </a:r>
            <a:r>
              <a:rPr lang="en-US" dirty="0"/>
              <a:t>plants 4 leaf discs were taken and 2 full leaves for </a:t>
            </a:r>
            <a:r>
              <a:rPr lang="en-US" i="1" dirty="0"/>
              <a:t>A. thaliana </a:t>
            </a:r>
            <a:r>
              <a:rPr lang="en-US" dirty="0"/>
              <a:t>(not possible to get full leaf-discs from small Arabidopsis leaves). All plants were harvested 2 days after the last dipping (35 das). For this, aboveground tissue was removed, and different traits were measured according to the species (see slide measured traits), roots were dry-harvested following XX protocol (</a:t>
            </a:r>
            <a:r>
              <a:rPr lang="en-US" dirty="0">
                <a:solidFill>
                  <a:srgbClr val="FF0000"/>
                </a:solidFill>
              </a:rPr>
              <a:t>nature paper?</a:t>
            </a:r>
            <a:r>
              <a:rPr lang="en-US" dirty="0"/>
              <a:t>).</a:t>
            </a:r>
          </a:p>
          <a:p>
            <a:endParaRPr lang="en-US" dirty="0"/>
          </a:p>
          <a:p>
            <a:r>
              <a:rPr lang="en-US" dirty="0">
                <a:solidFill>
                  <a:srgbClr val="FF0000"/>
                </a:solidFill>
              </a:rPr>
              <a:t>-rhizoplane and endosphere sampling</a:t>
            </a:r>
          </a:p>
          <a:p>
            <a:r>
              <a:rPr lang="en-US" dirty="0">
                <a:solidFill>
                  <a:srgbClr val="FF0000"/>
                </a:solidFill>
              </a:rPr>
              <a:t>-</a:t>
            </a:r>
            <a:r>
              <a:rPr lang="en-US" dirty="0" err="1">
                <a:solidFill>
                  <a:srgbClr val="FF0000"/>
                </a:solidFill>
              </a:rPr>
              <a:t>dna</a:t>
            </a:r>
            <a:r>
              <a:rPr lang="en-US" dirty="0">
                <a:solidFill>
                  <a:srgbClr val="FF0000"/>
                </a:solidFill>
              </a:rPr>
              <a:t> extraction</a:t>
            </a:r>
          </a:p>
          <a:p>
            <a:r>
              <a:rPr lang="en-US" dirty="0">
                <a:solidFill>
                  <a:srgbClr val="FF0000"/>
                </a:solidFill>
              </a:rPr>
              <a:t>-sequencing</a:t>
            </a:r>
          </a:p>
          <a:p>
            <a:r>
              <a:rPr lang="en-US" dirty="0">
                <a:solidFill>
                  <a:srgbClr val="FF0000"/>
                </a:solidFill>
              </a:rPr>
              <a:t>-data analysis  </a:t>
            </a:r>
          </a:p>
          <a:p>
            <a:endParaRPr lang="en-US" dirty="0"/>
          </a:p>
        </p:txBody>
      </p:sp>
    </p:spTree>
    <p:extLst>
      <p:ext uri="{BB962C8B-B14F-4D97-AF65-F5344CB8AC3E}">
        <p14:creationId xmlns:p14="http://schemas.microsoft.com/office/powerpoint/2010/main" val="3762465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AAB8AD7-B4E6-48DE-A88F-1723B2D3EF65}"/>
              </a:ext>
            </a:extLst>
          </p:cNvPr>
          <p:cNvSpPr/>
          <p:nvPr/>
        </p:nvSpPr>
        <p:spPr>
          <a:xfrm>
            <a:off x="175893" y="173588"/>
            <a:ext cx="42241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Visual Summary</a:t>
            </a:r>
          </a:p>
        </p:txBody>
      </p:sp>
      <p:pic>
        <p:nvPicPr>
          <p:cNvPr id="3" name="Picture 2" descr="A picture containing plant, small, sitting, vase&#10;&#10;Description automatically generated">
            <a:extLst>
              <a:ext uri="{FF2B5EF4-FFF2-40B4-BE49-F238E27FC236}">
                <a16:creationId xmlns:a16="http://schemas.microsoft.com/office/drawing/2014/main" xmlns="" id="{9507A8FA-F59A-43AD-BA97-C51E666C1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5328" y="620929"/>
            <a:ext cx="438403" cy="856272"/>
          </a:xfrm>
          <a:prstGeom prst="rect">
            <a:avLst/>
          </a:prstGeom>
        </p:spPr>
      </p:pic>
      <p:pic>
        <p:nvPicPr>
          <p:cNvPr id="4" name="Picture 3" descr="A close up of a cabbage&#10;&#10;Description automatically generated">
            <a:extLst>
              <a:ext uri="{FF2B5EF4-FFF2-40B4-BE49-F238E27FC236}">
                <a16:creationId xmlns:a16="http://schemas.microsoft.com/office/drawing/2014/main" xmlns="" id="{40AC28FA-0A8A-40F2-828E-ACC16CA73B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18" b="10904"/>
          <a:stretch/>
        </p:blipFill>
        <p:spPr>
          <a:xfrm>
            <a:off x="5878568" y="634577"/>
            <a:ext cx="1184735" cy="693987"/>
          </a:xfrm>
          <a:prstGeom prst="rect">
            <a:avLst/>
          </a:prstGeom>
        </p:spPr>
      </p:pic>
      <p:sp>
        <p:nvSpPr>
          <p:cNvPr id="5" name="TextBox 4">
            <a:extLst>
              <a:ext uri="{FF2B5EF4-FFF2-40B4-BE49-F238E27FC236}">
                <a16:creationId xmlns:a16="http://schemas.microsoft.com/office/drawing/2014/main" xmlns="" id="{45C70ABC-5DE7-4015-9E59-C0E84D57A1A8}"/>
              </a:ext>
            </a:extLst>
          </p:cNvPr>
          <p:cNvSpPr txBox="1"/>
          <p:nvPr/>
        </p:nvSpPr>
        <p:spPr>
          <a:xfrm>
            <a:off x="4193098" y="1462493"/>
            <a:ext cx="1391728"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Arabidopsis thaliana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AB8C5DFD-AE08-4D3F-A552-2D8EA8A1A177}"/>
              </a:ext>
            </a:extLst>
          </p:cNvPr>
          <p:cNvSpPr txBox="1"/>
          <p:nvPr/>
        </p:nvSpPr>
        <p:spPr>
          <a:xfrm>
            <a:off x="5863936" y="1429805"/>
            <a:ext cx="11993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Brassica oleracea</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Riviera </a:t>
            </a: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cvar</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able 9">
            <a:extLst>
              <a:ext uri="{FF2B5EF4-FFF2-40B4-BE49-F238E27FC236}">
                <a16:creationId xmlns:a16="http://schemas.microsoft.com/office/drawing/2014/main" xmlns="" id="{7A0F266C-7C0B-4B4E-BCFB-167BC498059E}"/>
              </a:ext>
            </a:extLst>
          </p:cNvPr>
          <p:cNvGraphicFramePr>
            <a:graphicFrameLocks noGrp="1"/>
          </p:cNvGraphicFramePr>
          <p:nvPr/>
        </p:nvGraphicFramePr>
        <p:xfrm>
          <a:off x="1825728" y="260598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668420185"/>
                  </a:ext>
                </a:extLst>
              </a:tr>
            </a:tbl>
          </a:graphicData>
        </a:graphic>
      </p:graphicFrame>
      <p:graphicFrame>
        <p:nvGraphicFramePr>
          <p:cNvPr id="8" name="Table 9">
            <a:extLst>
              <a:ext uri="{FF2B5EF4-FFF2-40B4-BE49-F238E27FC236}">
                <a16:creationId xmlns:a16="http://schemas.microsoft.com/office/drawing/2014/main" xmlns="" id="{2E57BE77-D9BC-4A42-B67B-F4B1B2DD1F23}"/>
              </a:ext>
            </a:extLst>
          </p:cNvPr>
          <p:cNvGraphicFramePr>
            <a:graphicFrameLocks noGrp="1"/>
          </p:cNvGraphicFramePr>
          <p:nvPr/>
        </p:nvGraphicFramePr>
        <p:xfrm>
          <a:off x="1825728" y="3918448"/>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alpha val="50196"/>
                      </a:srgbClr>
                    </a:solidFill>
                  </a:tcPr>
                </a:tc>
                <a:tc>
                  <a:txBody>
                    <a:bodyPr/>
                    <a:lstStyle/>
                    <a:p>
                      <a:endParaRPr lang="nl-NL" sz="500"/>
                    </a:p>
                  </a:txBody>
                  <a:tcPr>
                    <a:solidFill>
                      <a:srgbClr val="AF9584">
                        <a:alpha val="50196"/>
                      </a:srgbClr>
                    </a:solidFill>
                  </a:tcPr>
                </a:tc>
                <a:extLst>
                  <a:ext uri="{0D108BD9-81ED-4DB2-BD59-A6C34878D82A}">
                    <a16:rowId xmlns:a16="http://schemas.microsoft.com/office/drawing/2014/main" xmlns="" val="668420185"/>
                  </a:ext>
                </a:extLst>
              </a:tr>
            </a:tbl>
          </a:graphicData>
        </a:graphic>
      </p:graphicFrame>
      <p:sp>
        <p:nvSpPr>
          <p:cNvPr id="9" name="Oval 8">
            <a:extLst>
              <a:ext uri="{FF2B5EF4-FFF2-40B4-BE49-F238E27FC236}">
                <a16:creationId xmlns:a16="http://schemas.microsoft.com/office/drawing/2014/main" xmlns="" id="{21C86766-DC5F-400E-829E-298079D2CB4C}"/>
              </a:ext>
            </a:extLst>
          </p:cNvPr>
          <p:cNvSpPr/>
          <p:nvPr/>
        </p:nvSpPr>
        <p:spPr>
          <a:xfrm>
            <a:off x="4036765" y="1488182"/>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xmlns="" id="{1EFE8ADA-5745-47C3-B363-70915866A298}"/>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sngStrike" kern="1200" cap="none" spc="0" normalizeH="0" baseline="0" noProof="0" dirty="0">
                <a:ln>
                  <a:noFill/>
                </a:ln>
                <a:solidFill>
                  <a:srgbClr val="FF0000"/>
                </a:solidFill>
                <a:effectLst/>
                <a:uLnTx/>
                <a:uFillTx/>
                <a:latin typeface="Calibri" panose="020F0502020204030204"/>
                <a:ea typeface="+mn-ea"/>
                <a:cs typeface="+mn-cs"/>
              </a:rPr>
              <a:t>Effect of soil conditioning on seed germination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Effect of MeJA concentration on JA-response genes</a:t>
            </a:r>
          </a:p>
        </p:txBody>
      </p:sp>
      <p:sp>
        <p:nvSpPr>
          <p:cNvPr id="12" name="Oval 11">
            <a:extLst>
              <a:ext uri="{FF2B5EF4-FFF2-40B4-BE49-F238E27FC236}">
                <a16:creationId xmlns:a16="http://schemas.microsoft.com/office/drawing/2014/main" xmlns="" id="{02E18453-C8B3-4E6E-AE8C-E510A90266E7}"/>
              </a:ext>
            </a:extLst>
          </p:cNvPr>
          <p:cNvSpPr/>
          <p:nvPr/>
        </p:nvSpPr>
        <p:spPr>
          <a:xfrm>
            <a:off x="5741159" y="1467169"/>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xmlns="" id="{8C2FCC01-B9C7-4EFB-A1DD-76295D3E0D38}"/>
              </a:ext>
            </a:extLst>
          </p:cNvPr>
          <p:cNvCxnSpPr/>
          <p:nvPr/>
        </p:nvCxnSpPr>
        <p:spPr>
          <a:xfrm>
            <a:off x="1718316" y="2605988"/>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EAEC6892-D8D6-4241-A2B2-6976416CCF7A}"/>
              </a:ext>
            </a:extLst>
          </p:cNvPr>
          <p:cNvCxnSpPr/>
          <p:nvPr/>
        </p:nvCxnSpPr>
        <p:spPr>
          <a:xfrm>
            <a:off x="1718316" y="2941268"/>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41E6BE86-0D2B-41FA-9FD2-8DC1BE3C7818}"/>
              </a:ext>
            </a:extLst>
          </p:cNvPr>
          <p:cNvCxnSpPr/>
          <p:nvPr/>
        </p:nvCxnSpPr>
        <p:spPr>
          <a:xfrm>
            <a:off x="1742380" y="3953449"/>
            <a:ext cx="0" cy="3002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40363A19-5AC0-44C7-AFA0-4F0114544C7E}"/>
              </a:ext>
            </a:extLst>
          </p:cNvPr>
          <p:cNvCxnSpPr/>
          <p:nvPr/>
        </p:nvCxnSpPr>
        <p:spPr>
          <a:xfrm>
            <a:off x="1742380" y="4288729"/>
            <a:ext cx="0" cy="300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CBB2DF8-9076-45BE-B60D-93129003781A}"/>
              </a:ext>
            </a:extLst>
          </p:cNvPr>
          <p:cNvSpPr txBox="1"/>
          <p:nvPr/>
        </p:nvSpPr>
        <p:spPr>
          <a:xfrm>
            <a:off x="1493144" y="3289720"/>
            <a:ext cx="14968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Pre-conditioned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(2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xmlns="" id="{FEFC0D0E-3401-4ECC-9060-525532C7477F}"/>
              </a:ext>
            </a:extLst>
          </p:cNvPr>
          <p:cNvSpPr txBox="1"/>
          <p:nvPr/>
        </p:nvSpPr>
        <p:spPr>
          <a:xfrm>
            <a:off x="1371640" y="4589008"/>
            <a:ext cx="155311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Non-conditioned tray</a:t>
            </a:r>
            <a:b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 weeks)</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xmlns="" id="{2FD587B2-CE27-4877-B945-623909B6A76F}"/>
              </a:ext>
            </a:extLst>
          </p:cNvPr>
          <p:cNvCxnSpPr/>
          <p:nvPr/>
        </p:nvCxnSpPr>
        <p:spPr>
          <a:xfrm>
            <a:off x="90690" y="6428096"/>
            <a:ext cx="12010619" cy="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xmlns="" id="{CEEF1DB2-F6FC-4B02-BD12-C88E0E2D4F84}"/>
              </a:ext>
            </a:extLst>
          </p:cNvPr>
          <p:cNvGrpSpPr/>
          <p:nvPr/>
        </p:nvGrpSpPr>
        <p:grpSpPr>
          <a:xfrm>
            <a:off x="0" y="2550321"/>
            <a:ext cx="1132939" cy="1158885"/>
            <a:chOff x="0" y="2550321"/>
            <a:chExt cx="1132939" cy="1158885"/>
          </a:xfrm>
        </p:grpSpPr>
        <p:sp>
          <p:nvSpPr>
            <p:cNvPr id="19" name="Oval 18">
              <a:extLst>
                <a:ext uri="{FF2B5EF4-FFF2-40B4-BE49-F238E27FC236}">
                  <a16:creationId xmlns:a16="http://schemas.microsoft.com/office/drawing/2014/main" xmlns="" id="{85742ABE-F6D9-421D-8E58-05D202669915}"/>
                </a:ext>
              </a:extLst>
            </p:cNvPr>
            <p:cNvSpPr/>
            <p:nvPr/>
          </p:nvSpPr>
          <p:spPr>
            <a:xfrm>
              <a:off x="284444" y="3543518"/>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7FE86888-26CD-48ED-808F-B8B2A05C6994}"/>
                </a:ext>
              </a:extLst>
            </p:cNvPr>
            <p:cNvSpPr/>
            <p:nvPr/>
          </p:nvSpPr>
          <p:spPr>
            <a:xfrm>
              <a:off x="532218" y="354734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xmlns="" id="{C8840B47-A376-4B71-A405-96E97B3F2404}"/>
                </a:ext>
              </a:extLst>
            </p:cNvPr>
            <p:cNvSpPr txBox="1"/>
            <p:nvPr/>
          </p:nvSpPr>
          <p:spPr>
            <a:xfrm>
              <a:off x="0" y="2550321"/>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5" name="Straight Arrow Connector 24">
            <a:extLst>
              <a:ext uri="{FF2B5EF4-FFF2-40B4-BE49-F238E27FC236}">
                <a16:creationId xmlns:a16="http://schemas.microsoft.com/office/drawing/2014/main" xmlns="" id="{24F80259-AF1C-4681-A706-2C50FC243F16}"/>
              </a:ext>
            </a:extLst>
          </p:cNvPr>
          <p:cNvCxnSpPr/>
          <p:nvPr/>
        </p:nvCxnSpPr>
        <p:spPr>
          <a:xfrm>
            <a:off x="932692" y="363713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1C8745BB-BFD2-4CAF-98B1-CE9B095096BC}"/>
              </a:ext>
            </a:extLst>
          </p:cNvPr>
          <p:cNvCxnSpPr>
            <a:cxnSpLocks/>
          </p:cNvCxnSpPr>
          <p:nvPr/>
        </p:nvCxnSpPr>
        <p:spPr>
          <a:xfrm>
            <a:off x="932692"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1A8DA0C-D1B7-4A43-AF15-97C1EC23A343}"/>
              </a:ext>
            </a:extLst>
          </p:cNvPr>
          <p:cNvCxnSpPr>
            <a:cxnSpLocks/>
          </p:cNvCxnSpPr>
          <p:nvPr/>
        </p:nvCxnSpPr>
        <p:spPr>
          <a:xfrm>
            <a:off x="210107"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4A8297D6-71F4-475C-AD46-07769CEABFF3}"/>
              </a:ext>
            </a:extLst>
          </p:cNvPr>
          <p:cNvSpPr txBox="1"/>
          <p:nvPr/>
        </p:nvSpPr>
        <p:spPr>
          <a:xfrm>
            <a:off x="202413"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xmlns="" id="{34ED541B-ED04-4234-889A-4A017C5ACCF2}"/>
              </a:ext>
            </a:extLst>
          </p:cNvPr>
          <p:cNvCxnSpPr>
            <a:cxnSpLocks/>
          </p:cNvCxnSpPr>
          <p:nvPr/>
        </p:nvCxnSpPr>
        <p:spPr>
          <a:xfrm>
            <a:off x="3098295" y="619608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B2B84883-8E16-4462-9201-2A13AFA3B0C0}"/>
              </a:ext>
            </a:extLst>
          </p:cNvPr>
          <p:cNvSpPr txBox="1"/>
          <p:nvPr/>
        </p:nvSpPr>
        <p:spPr>
          <a:xfrm>
            <a:off x="1245899" y="2071252"/>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xmlns="" id="{3724313B-9A95-4971-8BBF-4B5B0CB6A29B}"/>
              </a:ext>
            </a:extLst>
          </p:cNvPr>
          <p:cNvSpPr txBox="1"/>
          <p:nvPr/>
        </p:nvSpPr>
        <p:spPr>
          <a:xfrm>
            <a:off x="1596153" y="6449096"/>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xmlns="" id="{8DADD1EF-AE32-44FA-911E-ABCA7C4AE023}"/>
              </a:ext>
            </a:extLst>
          </p:cNvPr>
          <p:cNvCxnSpPr/>
          <p:nvPr/>
        </p:nvCxnSpPr>
        <p:spPr>
          <a:xfrm>
            <a:off x="3098295" y="2919653"/>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xmlns="" id="{C09651A1-BD3C-454E-98E5-4BBEEFF5A43C}"/>
              </a:ext>
            </a:extLst>
          </p:cNvPr>
          <p:cNvGrpSpPr/>
          <p:nvPr/>
        </p:nvGrpSpPr>
        <p:grpSpPr>
          <a:xfrm>
            <a:off x="1264683" y="2605988"/>
            <a:ext cx="483945" cy="624220"/>
            <a:chOff x="1264683" y="2605988"/>
            <a:chExt cx="483945" cy="624220"/>
          </a:xfrm>
        </p:grpSpPr>
        <p:sp>
          <p:nvSpPr>
            <p:cNvPr id="40" name="TextBox 39">
              <a:extLst>
                <a:ext uri="{FF2B5EF4-FFF2-40B4-BE49-F238E27FC236}">
                  <a16:creationId xmlns:a16="http://schemas.microsoft.com/office/drawing/2014/main" xmlns="" id="{D3CD2A39-D109-4FAE-B25C-ED1DFE81C84E}"/>
                </a:ext>
              </a:extLst>
            </p:cNvPr>
            <p:cNvSpPr txBox="1"/>
            <p:nvPr/>
          </p:nvSpPr>
          <p:spPr>
            <a:xfrm>
              <a:off x="1269010" y="260598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xmlns="" id="{ACBB9843-734A-4D3C-A975-F5C83244BD7B}"/>
                </a:ext>
              </a:extLst>
            </p:cNvPr>
            <p:cNvSpPr txBox="1"/>
            <p:nvPr/>
          </p:nvSpPr>
          <p:spPr>
            <a:xfrm>
              <a:off x="1264683" y="2922431"/>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xmlns="" id="{E64667F4-C351-4D84-B2A1-6A215DE9D9D3}"/>
              </a:ext>
            </a:extLst>
          </p:cNvPr>
          <p:cNvSpPr txBox="1"/>
          <p:nvPr/>
        </p:nvSpPr>
        <p:spPr>
          <a:xfrm>
            <a:off x="1275807" y="3936135"/>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xmlns="" id="{0446A54A-66AA-49AB-982A-7C25228AA3B1}"/>
              </a:ext>
            </a:extLst>
          </p:cNvPr>
          <p:cNvSpPr txBox="1"/>
          <p:nvPr/>
        </p:nvSpPr>
        <p:spPr>
          <a:xfrm>
            <a:off x="1271480" y="4252578"/>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(44)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xmlns="" id="{435BAB2A-9D3A-4320-90BE-7290D5EA5F71}"/>
              </a:ext>
            </a:extLst>
          </p:cNvPr>
          <p:cNvSpPr txBox="1"/>
          <p:nvPr/>
        </p:nvSpPr>
        <p:spPr>
          <a:xfrm>
            <a:off x="1060727" y="5176397"/>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cxnSp>
        <p:nvCxnSpPr>
          <p:cNvPr id="50" name="Straight Arrow Connector 49">
            <a:extLst>
              <a:ext uri="{FF2B5EF4-FFF2-40B4-BE49-F238E27FC236}">
                <a16:creationId xmlns:a16="http://schemas.microsoft.com/office/drawing/2014/main" xmlns="" id="{7DF1E900-D566-465A-8013-669A75F7EC3F}"/>
              </a:ext>
            </a:extLst>
          </p:cNvPr>
          <p:cNvCxnSpPr/>
          <p:nvPr/>
        </p:nvCxnSpPr>
        <p:spPr>
          <a:xfrm>
            <a:off x="2990028" y="42965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4CAB768-0A3E-4061-8F88-83EB61A900DD}"/>
              </a:ext>
            </a:extLst>
          </p:cNvPr>
          <p:cNvCxnSpPr>
            <a:cxnSpLocks/>
          </p:cNvCxnSpPr>
          <p:nvPr/>
        </p:nvCxnSpPr>
        <p:spPr>
          <a:xfrm flipH="1">
            <a:off x="3071314" y="4175818"/>
            <a:ext cx="169417" cy="263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E322E0D-D53F-4C5C-9DB0-56877BD54D25}"/>
              </a:ext>
            </a:extLst>
          </p:cNvPr>
          <p:cNvCxnSpPr>
            <a:cxnSpLocks/>
          </p:cNvCxnSpPr>
          <p:nvPr/>
        </p:nvCxnSpPr>
        <p:spPr>
          <a:xfrm>
            <a:off x="5726956" y="6156144"/>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646C166A-2D27-4041-9148-FD5ED452C87D}"/>
              </a:ext>
            </a:extLst>
          </p:cNvPr>
          <p:cNvSpPr txBox="1"/>
          <p:nvPr/>
        </p:nvSpPr>
        <p:spPr>
          <a:xfrm>
            <a:off x="4086061" y="6443675"/>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9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xmlns="" id="{BC71A4A9-22DA-4E37-A633-8039F1D87A7A}"/>
              </a:ext>
            </a:extLst>
          </p:cNvPr>
          <p:cNvSpPr txBox="1"/>
          <p:nvPr/>
        </p:nvSpPr>
        <p:spPr>
          <a:xfrm>
            <a:off x="3649656" y="5417390"/>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xmlns="" id="{20382A95-7C57-4BD7-BC42-4FEDF7A2FE50}"/>
              </a:ext>
            </a:extLst>
          </p:cNvPr>
          <p:cNvSpPr txBox="1"/>
          <p:nvPr/>
        </p:nvSpPr>
        <p:spPr>
          <a:xfrm>
            <a:off x="7536851" y="6423981"/>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8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xmlns="" id="{29B0C040-A291-48FC-961C-7CA15F1F91C8}"/>
              </a:ext>
            </a:extLst>
          </p:cNvPr>
          <p:cNvCxnSpPr>
            <a:cxnSpLocks/>
          </p:cNvCxnSpPr>
          <p:nvPr/>
        </p:nvCxnSpPr>
        <p:spPr>
          <a:xfrm>
            <a:off x="9839541" y="617583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xmlns="" id="{BFE4ABE8-A8C7-4771-B9FB-437C873788A4}"/>
              </a:ext>
            </a:extLst>
          </p:cNvPr>
          <p:cNvGrpSpPr/>
          <p:nvPr/>
        </p:nvGrpSpPr>
        <p:grpSpPr>
          <a:xfrm>
            <a:off x="5560960" y="2053795"/>
            <a:ext cx="4261640" cy="4538253"/>
            <a:chOff x="5560960" y="2053795"/>
            <a:chExt cx="4261640" cy="4538253"/>
          </a:xfrm>
        </p:grpSpPr>
        <p:cxnSp>
          <p:nvCxnSpPr>
            <p:cNvPr id="70" name="Straight Arrow Connector 69">
              <a:extLst>
                <a:ext uri="{FF2B5EF4-FFF2-40B4-BE49-F238E27FC236}">
                  <a16:creationId xmlns:a16="http://schemas.microsoft.com/office/drawing/2014/main" xmlns="" id="{155C9856-47E4-43FE-AA27-A545CF2CB4C9}"/>
                </a:ext>
              </a:extLst>
            </p:cNvPr>
            <p:cNvCxnSpPr/>
            <p:nvPr/>
          </p:nvCxnSpPr>
          <p:spPr>
            <a:xfrm>
              <a:off x="5560960" y="4922458"/>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xmlns="" id="{801FBBA4-0141-4FB7-A849-B4C7E6218DD5}"/>
                </a:ext>
              </a:extLst>
            </p:cNvPr>
            <p:cNvGrpSpPr/>
            <p:nvPr/>
          </p:nvGrpSpPr>
          <p:grpSpPr>
            <a:xfrm>
              <a:off x="6519107" y="2053795"/>
              <a:ext cx="3303493" cy="4538253"/>
              <a:chOff x="6519107" y="2053795"/>
              <a:chExt cx="3303493" cy="4538253"/>
            </a:xfrm>
          </p:grpSpPr>
          <p:grpSp>
            <p:nvGrpSpPr>
              <p:cNvPr id="26" name="Group 25">
                <a:extLst>
                  <a:ext uri="{FF2B5EF4-FFF2-40B4-BE49-F238E27FC236}">
                    <a16:creationId xmlns:a16="http://schemas.microsoft.com/office/drawing/2014/main" xmlns="" id="{D76E3D3A-1BA9-4836-ACD9-D9E9FF1A817F}"/>
                  </a:ext>
                </a:extLst>
              </p:cNvPr>
              <p:cNvGrpSpPr/>
              <p:nvPr/>
            </p:nvGrpSpPr>
            <p:grpSpPr>
              <a:xfrm>
                <a:off x="6519107" y="2053795"/>
                <a:ext cx="3303493" cy="3747369"/>
                <a:chOff x="6519107" y="2053795"/>
                <a:chExt cx="3303493" cy="3747369"/>
              </a:xfrm>
            </p:grpSpPr>
            <p:sp>
              <p:nvSpPr>
                <p:cNvPr id="71" name="TextBox 70">
                  <a:extLst>
                    <a:ext uri="{FF2B5EF4-FFF2-40B4-BE49-F238E27FC236}">
                      <a16:creationId xmlns:a16="http://schemas.microsoft.com/office/drawing/2014/main" xmlns="" id="{56381FD1-F342-4C00-817E-BCB3DB00FE78}"/>
                    </a:ext>
                  </a:extLst>
                </p:cNvPr>
                <p:cNvSpPr txBox="1"/>
                <p:nvPr/>
              </p:nvSpPr>
              <p:spPr>
                <a:xfrm>
                  <a:off x="7058446" y="2053795"/>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xmlns="" id="{0DD77C63-3CDE-436A-86F0-4840D63D1261}"/>
                    </a:ext>
                  </a:extLst>
                </p:cNvPr>
                <p:cNvGrpSpPr/>
                <p:nvPr/>
              </p:nvGrpSpPr>
              <p:grpSpPr>
                <a:xfrm>
                  <a:off x="6583322" y="3989265"/>
                  <a:ext cx="485775" cy="956820"/>
                  <a:chOff x="6504236" y="3327731"/>
                  <a:chExt cx="485775" cy="956820"/>
                </a:xfrm>
              </p:grpSpPr>
              <p:sp>
                <p:nvSpPr>
                  <p:cNvPr id="81" name="Trapezoid 80">
                    <a:extLst>
                      <a:ext uri="{FF2B5EF4-FFF2-40B4-BE49-F238E27FC236}">
                        <a16:creationId xmlns:a16="http://schemas.microsoft.com/office/drawing/2014/main" xmlns="" id="{24E32C6F-4BCC-4DDC-B78F-1613C6074B72}"/>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xmlns="" id="{6631CC38-2E0C-4C03-8BD9-E60E573373FC}"/>
                      </a:ext>
                    </a:extLst>
                  </p:cNvPr>
                  <p:cNvGrpSpPr/>
                  <p:nvPr/>
                </p:nvGrpSpPr>
                <p:grpSpPr>
                  <a:xfrm>
                    <a:off x="6544716" y="3327731"/>
                    <a:ext cx="404813" cy="514350"/>
                    <a:chOff x="3081337" y="504825"/>
                    <a:chExt cx="404813" cy="514350"/>
                  </a:xfrm>
                </p:grpSpPr>
                <p:cxnSp>
                  <p:nvCxnSpPr>
                    <p:cNvPr id="83" name="Straight Arrow Connector 82">
                      <a:extLst>
                        <a:ext uri="{FF2B5EF4-FFF2-40B4-BE49-F238E27FC236}">
                          <a16:creationId xmlns:a16="http://schemas.microsoft.com/office/drawing/2014/main" xmlns="" id="{90F30BA5-8B38-4D0E-9DED-69A863D7E3F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4" name="Teardrop 83">
                      <a:extLst>
                        <a:ext uri="{FF2B5EF4-FFF2-40B4-BE49-F238E27FC236}">
                          <a16:creationId xmlns:a16="http://schemas.microsoft.com/office/drawing/2014/main" xmlns="" id="{DA9B1FAA-7F08-4982-A796-0545F24370D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ardrop 84">
                      <a:extLst>
                        <a:ext uri="{FF2B5EF4-FFF2-40B4-BE49-F238E27FC236}">
                          <a16:creationId xmlns:a16="http://schemas.microsoft.com/office/drawing/2014/main" xmlns="" id="{F2AEEFBA-FED6-4BBD-8118-10742AE75B7C}"/>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xmlns="" id="{3EE3211F-5671-4447-ACE4-0EEFBC73489A}"/>
                    </a:ext>
                  </a:extLst>
                </p:cNvPr>
                <p:cNvGrpSpPr/>
                <p:nvPr/>
              </p:nvGrpSpPr>
              <p:grpSpPr>
                <a:xfrm>
                  <a:off x="7162702" y="2530230"/>
                  <a:ext cx="1166911" cy="1092177"/>
                  <a:chOff x="3945972" y="4301931"/>
                  <a:chExt cx="1166911" cy="1092177"/>
                </a:xfrm>
              </p:grpSpPr>
              <p:grpSp>
                <p:nvGrpSpPr>
                  <p:cNvPr id="88" name="Group 87">
                    <a:extLst>
                      <a:ext uri="{FF2B5EF4-FFF2-40B4-BE49-F238E27FC236}">
                        <a16:creationId xmlns:a16="http://schemas.microsoft.com/office/drawing/2014/main" xmlns="" id="{5160041C-01ED-4528-9914-31BE4C8FC3BB}"/>
                      </a:ext>
                    </a:extLst>
                  </p:cNvPr>
                  <p:cNvGrpSpPr/>
                  <p:nvPr/>
                </p:nvGrpSpPr>
                <p:grpSpPr>
                  <a:xfrm>
                    <a:off x="3945972" y="4676823"/>
                    <a:ext cx="1166911" cy="717285"/>
                    <a:chOff x="3941248" y="2740293"/>
                    <a:chExt cx="1166911" cy="717285"/>
                  </a:xfrm>
                </p:grpSpPr>
                <p:sp>
                  <p:nvSpPr>
                    <p:cNvPr id="97" name="Trapezoid 96">
                      <a:extLst>
                        <a:ext uri="{FF2B5EF4-FFF2-40B4-BE49-F238E27FC236}">
                          <a16:creationId xmlns:a16="http://schemas.microsoft.com/office/drawing/2014/main" xmlns="" id="{F3566164-FEA7-4E35-8A51-C045417F5826}"/>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rapezoid 97">
                      <a:extLst>
                        <a:ext uri="{FF2B5EF4-FFF2-40B4-BE49-F238E27FC236}">
                          <a16:creationId xmlns:a16="http://schemas.microsoft.com/office/drawing/2014/main" xmlns="" id="{96F651C0-9C62-4260-AA98-386FC50166E3}"/>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xmlns="" id="{02231C37-757F-4855-B566-1BBEB421E68F}"/>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xmlns="" id="{CB234333-B9A9-4FD8-A348-BD2BCE1F2E3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xmlns="" id="{9977974C-549F-414D-B4CA-B70AB7E7E517}"/>
                        </a:ext>
                      </a:extLst>
                    </p:cNvPr>
                    <p:cNvGrpSpPr/>
                    <p:nvPr/>
                  </p:nvGrpSpPr>
                  <p:grpSpPr>
                    <a:xfrm>
                      <a:off x="3941248" y="3145545"/>
                      <a:ext cx="1166911" cy="312033"/>
                      <a:chOff x="1269009" y="3089464"/>
                      <a:chExt cx="1166911" cy="312033"/>
                    </a:xfrm>
                  </p:grpSpPr>
                  <p:sp>
                    <p:nvSpPr>
                      <p:cNvPr id="102" name="TextBox 101">
                        <a:extLst>
                          <a:ext uri="{FF2B5EF4-FFF2-40B4-BE49-F238E27FC236}">
                            <a16:creationId xmlns:a16="http://schemas.microsoft.com/office/drawing/2014/main" xmlns="" id="{1ADDD942-48F3-46B4-B4A0-1C12C7B8E4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xmlns="" id="{54B1DA85-550C-4FE5-B271-F2D50A5113FD}"/>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89" name="Group 88">
                    <a:extLst>
                      <a:ext uri="{FF2B5EF4-FFF2-40B4-BE49-F238E27FC236}">
                        <a16:creationId xmlns:a16="http://schemas.microsoft.com/office/drawing/2014/main" xmlns="" id="{BB435B87-DF66-4FE4-8555-08079514188B}"/>
                      </a:ext>
                    </a:extLst>
                  </p:cNvPr>
                  <p:cNvGrpSpPr/>
                  <p:nvPr/>
                </p:nvGrpSpPr>
                <p:grpSpPr>
                  <a:xfrm>
                    <a:off x="4014770" y="4301931"/>
                    <a:ext cx="302243" cy="384026"/>
                    <a:chOff x="3081337" y="504825"/>
                    <a:chExt cx="404813" cy="514350"/>
                  </a:xfrm>
                </p:grpSpPr>
                <p:cxnSp>
                  <p:nvCxnSpPr>
                    <p:cNvPr id="94" name="Straight Arrow Connector 93">
                      <a:extLst>
                        <a:ext uri="{FF2B5EF4-FFF2-40B4-BE49-F238E27FC236}">
                          <a16:creationId xmlns:a16="http://schemas.microsoft.com/office/drawing/2014/main" xmlns="" id="{177167C1-ED7B-499F-9863-179D8A6638F4}"/>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5" name="Teardrop 94">
                      <a:extLst>
                        <a:ext uri="{FF2B5EF4-FFF2-40B4-BE49-F238E27FC236}">
                          <a16:creationId xmlns:a16="http://schemas.microsoft.com/office/drawing/2014/main" xmlns="" id="{020852EA-DC05-4AE5-8553-4407D0C6CA3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ardrop 95">
                      <a:extLst>
                        <a:ext uri="{FF2B5EF4-FFF2-40B4-BE49-F238E27FC236}">
                          <a16:creationId xmlns:a16="http://schemas.microsoft.com/office/drawing/2014/main" xmlns="" id="{261CF9CA-F117-4181-8DD6-6245E24E49F8}"/>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xmlns="" id="{08158226-4B7D-4742-8F99-65160272F635}"/>
                      </a:ext>
                    </a:extLst>
                  </p:cNvPr>
                  <p:cNvGrpSpPr/>
                  <p:nvPr/>
                </p:nvGrpSpPr>
                <p:grpSpPr>
                  <a:xfrm>
                    <a:off x="4694140" y="4304851"/>
                    <a:ext cx="302243" cy="384026"/>
                    <a:chOff x="3081337" y="504825"/>
                    <a:chExt cx="404813" cy="514350"/>
                  </a:xfrm>
                </p:grpSpPr>
                <p:cxnSp>
                  <p:nvCxnSpPr>
                    <p:cNvPr id="91" name="Straight Arrow Connector 90">
                      <a:extLst>
                        <a:ext uri="{FF2B5EF4-FFF2-40B4-BE49-F238E27FC236}">
                          <a16:creationId xmlns:a16="http://schemas.microsoft.com/office/drawing/2014/main" xmlns="" id="{D4BF4DC9-18D8-4F5C-8330-FD1688D7981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a16="http://schemas.microsoft.com/office/drawing/2014/main" xmlns="" id="{5F747CD2-59E5-424D-B24B-44244FAEC0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a16="http://schemas.microsoft.com/office/drawing/2014/main" xmlns="" id="{CF225530-4724-4467-B3D1-E1CCFCDCE9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06" name="Straight Connector 105">
                  <a:extLst>
                    <a:ext uri="{FF2B5EF4-FFF2-40B4-BE49-F238E27FC236}">
                      <a16:creationId xmlns:a16="http://schemas.microsoft.com/office/drawing/2014/main" xmlns="" id="{5F9726B9-CE82-41BD-BDBE-2DF64022E7D3}"/>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xmlns="" id="{61BC2448-F877-4370-B744-C8ABCFFE48AD}"/>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 name="Straight Arrow Connector 107">
                  <a:extLst>
                    <a:ext uri="{FF2B5EF4-FFF2-40B4-BE49-F238E27FC236}">
                      <a16:creationId xmlns:a16="http://schemas.microsoft.com/office/drawing/2014/main" xmlns="" id="{3AA5FF10-66C6-4D2A-BFBD-B79E77E023B8}"/>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9" name="Teardrop 108">
                  <a:extLst>
                    <a:ext uri="{FF2B5EF4-FFF2-40B4-BE49-F238E27FC236}">
                      <a16:creationId xmlns:a16="http://schemas.microsoft.com/office/drawing/2014/main" xmlns="" id="{F75E64B2-9C8F-44D8-93F2-FFB2279C99E0}"/>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ardrop 109">
                  <a:extLst>
                    <a:ext uri="{FF2B5EF4-FFF2-40B4-BE49-F238E27FC236}">
                      <a16:creationId xmlns:a16="http://schemas.microsoft.com/office/drawing/2014/main" xmlns="" id="{36B459F1-6D9F-4DF8-840F-D4273EC814A5}"/>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rapezoid 110">
                  <a:extLst>
                    <a:ext uri="{FF2B5EF4-FFF2-40B4-BE49-F238E27FC236}">
                      <a16:creationId xmlns:a16="http://schemas.microsoft.com/office/drawing/2014/main" xmlns="" id="{0BAFD664-C045-412D-8238-D370E60172E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a:extLst>
                    <a:ext uri="{FF2B5EF4-FFF2-40B4-BE49-F238E27FC236}">
                      <a16:creationId xmlns:a16="http://schemas.microsoft.com/office/drawing/2014/main" xmlns="" id="{FFD0C19C-13B9-4C45-AD36-C620F516F5BB}"/>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3" name="Teardrop 112">
                  <a:extLst>
                    <a:ext uri="{FF2B5EF4-FFF2-40B4-BE49-F238E27FC236}">
                      <a16:creationId xmlns:a16="http://schemas.microsoft.com/office/drawing/2014/main" xmlns="" id="{B12A2F5E-3F7C-482D-A09C-99A7F8A82758}"/>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ardrop 113">
                  <a:extLst>
                    <a:ext uri="{FF2B5EF4-FFF2-40B4-BE49-F238E27FC236}">
                      <a16:creationId xmlns:a16="http://schemas.microsoft.com/office/drawing/2014/main" xmlns="" id="{3CB96155-12C9-4E9C-BEC0-3D0597C0ADA6}"/>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rapezoid 114">
                  <a:extLst>
                    <a:ext uri="{FF2B5EF4-FFF2-40B4-BE49-F238E27FC236}">
                      <a16:creationId xmlns:a16="http://schemas.microsoft.com/office/drawing/2014/main" xmlns="" id="{845672EF-9683-4B71-96AA-9E7FB128C0A8}"/>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xmlns="" id="{21A5375D-8720-42A0-829D-6C207AD50792}"/>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7" name="Teardrop 116">
                  <a:extLst>
                    <a:ext uri="{FF2B5EF4-FFF2-40B4-BE49-F238E27FC236}">
                      <a16:creationId xmlns:a16="http://schemas.microsoft.com/office/drawing/2014/main" xmlns="" id="{9B28D4D8-36E1-4286-80FD-7CA7408C6372}"/>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ardrop 117">
                  <a:extLst>
                    <a:ext uri="{FF2B5EF4-FFF2-40B4-BE49-F238E27FC236}">
                      <a16:creationId xmlns:a16="http://schemas.microsoft.com/office/drawing/2014/main" xmlns="" id="{BA345B8D-93F0-43FF-86E3-7B4C3AF5FA99}"/>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Arrow Connector 119">
                  <a:extLst>
                    <a:ext uri="{FF2B5EF4-FFF2-40B4-BE49-F238E27FC236}">
                      <a16:creationId xmlns:a16="http://schemas.microsoft.com/office/drawing/2014/main" xmlns="" id="{7EB8E4A4-268E-443B-A83C-EA700B33195C}"/>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0FE22369-5E02-49A6-B990-1ABF11CA9607}"/>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xmlns="" id="{04DAB6AA-5259-42DC-BD0F-68CEC9E03248}"/>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xmlns="" id="{29FDD5D2-1377-4A2E-B8B1-B237ADFBC1D1}"/>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xmlns="" id="{88893BC8-D3C3-4F74-A3B8-F1B1F370DB11}"/>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xmlns="" id="{B53FCC7F-BEB9-46E8-BE95-559D57CB2C62}"/>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xmlns="" id="{C4345209-E938-4467-8907-E6B290F394CC}"/>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xmlns="" id="{DDC1BEE6-E6BB-4D83-A014-0EC20B722E12}"/>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xmlns="" id="{07D6233A-E523-484C-BC18-DEB63D88F101}"/>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xmlns="" id="{86CDECDD-A710-413F-A1DA-CA04D295F5A7}"/>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xmlns="" id="{8B60E78D-C2FF-48F5-BA12-6FD43433925B}"/>
                    </a:ext>
                  </a:extLst>
                </p:cNvPr>
                <p:cNvSpPr txBox="1"/>
                <p:nvPr/>
              </p:nvSpPr>
              <p:spPr>
                <a:xfrm>
                  <a:off x="7737063" y="4914618"/>
                  <a:ext cx="69442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TextBox 137">
                  <a:extLst>
                    <a:ext uri="{FF2B5EF4-FFF2-40B4-BE49-F238E27FC236}">
                      <a16:creationId xmlns:a16="http://schemas.microsoft.com/office/drawing/2014/main" xmlns="" id="{187298CD-DFBB-4D8F-B3FF-E3AC3232D38C}"/>
                    </a:ext>
                  </a:extLst>
                </p:cNvPr>
                <p:cNvSpPr txBox="1"/>
                <p:nvPr/>
              </p:nvSpPr>
              <p:spPr>
                <a:xfrm>
                  <a:off x="8392746" y="4930493"/>
                  <a:ext cx="72487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endParaRPr kumimoji="0" lang="nl-NL"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xmlns="" id="{560F2354-F859-45F7-AC9E-B17118F3B6A0}"/>
                    </a:ext>
                  </a:extLst>
                </p:cNvPr>
                <p:cNvSpPr txBox="1"/>
                <p:nvPr/>
              </p:nvSpPr>
              <p:spPr>
                <a:xfrm>
                  <a:off x="6703846" y="5401054"/>
                  <a:ext cx="15824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every 2 days, 4 times total</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xmlns="" id="{D0D30AAB-6932-4C75-B10B-C64257ECE7D8}"/>
                    </a:ext>
                  </a:extLst>
                </p:cNvPr>
                <p:cNvCxnSpPr/>
                <p:nvPr/>
              </p:nvCxnSpPr>
              <p:spPr>
                <a:xfrm>
                  <a:off x="6568610" y="5371738"/>
                  <a:ext cx="1809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xmlns="" id="{2CED67E2-5DBE-4A53-AA25-14E9D1163B6A}"/>
                    </a:ext>
                  </a:extLst>
                </p:cNvPr>
                <p:cNvSpPr txBox="1"/>
                <p:nvPr/>
              </p:nvSpPr>
              <p:spPr>
                <a:xfrm>
                  <a:off x="8394004" y="5373559"/>
                  <a:ext cx="14285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5-10 caterpillars?</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and halved after X days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3" name="Straight Connector 142">
                  <a:extLst>
                    <a:ext uri="{FF2B5EF4-FFF2-40B4-BE49-F238E27FC236}">
                      <a16:creationId xmlns:a16="http://schemas.microsoft.com/office/drawing/2014/main" xmlns="" id="{D188A499-AF71-4DFF-BCCB-BD9AD9FF9E27}"/>
                    </a:ext>
                  </a:extLst>
                </p:cNvPr>
                <p:cNvCxnSpPr>
                  <a:cxnSpLocks/>
                </p:cNvCxnSpPr>
                <p:nvPr/>
              </p:nvCxnSpPr>
              <p:spPr>
                <a:xfrm>
                  <a:off x="8461555" y="5375293"/>
                  <a:ext cx="6560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xmlns="" id="{7069C433-5DEB-47FC-8258-F0CB70D89CD9}"/>
                    </a:ext>
                  </a:extLst>
                </p:cNvPr>
                <p:cNvCxnSpPr/>
                <p:nvPr/>
              </p:nvCxnSpPr>
              <p:spPr>
                <a:xfrm>
                  <a:off x="9338875" y="387621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a:extLst>
                  <a:ext uri="{FF2B5EF4-FFF2-40B4-BE49-F238E27FC236}">
                    <a16:creationId xmlns:a16="http://schemas.microsoft.com/office/drawing/2014/main" xmlns="" id="{FE311887-3C05-4BEB-B1D3-F9A103632F33}"/>
                  </a:ext>
                </a:extLst>
              </p:cNvPr>
              <p:cNvSpPr txBox="1"/>
              <p:nvPr/>
            </p:nvSpPr>
            <p:spPr>
              <a:xfrm>
                <a:off x="6748117" y="5884162"/>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2" name="TextBox 181">
            <a:extLst>
              <a:ext uri="{FF2B5EF4-FFF2-40B4-BE49-F238E27FC236}">
                <a16:creationId xmlns:a16="http://schemas.microsoft.com/office/drawing/2014/main" xmlns="" id="{F50D1C17-B2C1-42B6-9A78-5F58594F5DB4}"/>
              </a:ext>
            </a:extLst>
          </p:cNvPr>
          <p:cNvSpPr txBox="1"/>
          <p:nvPr/>
        </p:nvSpPr>
        <p:spPr>
          <a:xfrm>
            <a:off x="10226934" y="6432212"/>
            <a:ext cx="1352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3 days + 1 week</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xmlns="" id="{2E6D3E51-24E0-46B2-ABED-2C5609CB263A}"/>
              </a:ext>
            </a:extLst>
          </p:cNvPr>
          <p:cNvGrpSpPr/>
          <p:nvPr/>
        </p:nvGrpSpPr>
        <p:grpSpPr>
          <a:xfrm>
            <a:off x="9670866" y="2071994"/>
            <a:ext cx="2318557" cy="3491555"/>
            <a:chOff x="9670866" y="2071994"/>
            <a:chExt cx="2318557" cy="3491555"/>
          </a:xfrm>
        </p:grpSpPr>
        <p:sp>
          <p:nvSpPr>
            <p:cNvPr id="151" name="TextBox 150">
              <a:extLst>
                <a:ext uri="{FF2B5EF4-FFF2-40B4-BE49-F238E27FC236}">
                  <a16:creationId xmlns:a16="http://schemas.microsoft.com/office/drawing/2014/main" xmlns="" id="{70DC3514-A9BF-40B0-B3DB-F222D75FB78B}"/>
                </a:ext>
              </a:extLst>
            </p:cNvPr>
            <p:cNvSpPr txBox="1"/>
            <p:nvPr/>
          </p:nvSpPr>
          <p:spPr>
            <a:xfrm>
              <a:off x="9670866" y="2071994"/>
              <a:ext cx="227466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Sampling &amp; gene expression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xmlns="" id="{6D772859-581A-4A55-AB0B-8665B61ECE78}"/>
                </a:ext>
              </a:extLst>
            </p:cNvPr>
            <p:cNvGrpSpPr/>
            <p:nvPr/>
          </p:nvGrpSpPr>
          <p:grpSpPr>
            <a:xfrm>
              <a:off x="9973102" y="2515913"/>
              <a:ext cx="1672253" cy="1605769"/>
              <a:chOff x="9973102" y="2515913"/>
              <a:chExt cx="1672253" cy="1605769"/>
            </a:xfrm>
          </p:grpSpPr>
          <p:sp>
            <p:nvSpPr>
              <p:cNvPr id="152" name="TextBox 151">
                <a:extLst>
                  <a:ext uri="{FF2B5EF4-FFF2-40B4-BE49-F238E27FC236}">
                    <a16:creationId xmlns:a16="http://schemas.microsoft.com/office/drawing/2014/main" xmlns="" id="{4D5EBE9C-BD49-4990-94F1-90F920280E83}"/>
                  </a:ext>
                </a:extLst>
              </p:cNvPr>
              <p:cNvSpPr txBox="1"/>
              <p:nvPr/>
            </p:nvSpPr>
            <p:spPr>
              <a:xfrm>
                <a:off x="9973102" y="3567684"/>
                <a:ext cx="1672253"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Leaf disc sampling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72 hours after last exposure</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MeJA</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/caterpillar) </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xmlns="" id="{FE3F095D-493B-41A3-8260-42B5014CFE00}"/>
                  </a:ext>
                </a:extLst>
              </p:cNvPr>
              <p:cNvGrpSpPr/>
              <p:nvPr/>
            </p:nvGrpSpPr>
            <p:grpSpPr>
              <a:xfrm>
                <a:off x="10477620" y="2515913"/>
                <a:ext cx="595826" cy="955066"/>
                <a:chOff x="10477620" y="2515913"/>
                <a:chExt cx="595826" cy="955066"/>
              </a:xfrm>
            </p:grpSpPr>
            <p:grpSp>
              <p:nvGrpSpPr>
                <p:cNvPr id="170" name="Group 169">
                  <a:extLst>
                    <a:ext uri="{FF2B5EF4-FFF2-40B4-BE49-F238E27FC236}">
                      <a16:creationId xmlns:a16="http://schemas.microsoft.com/office/drawing/2014/main" xmlns="" id="{4F4EC33D-1C7A-413F-B829-1230FB5C322B}"/>
                    </a:ext>
                  </a:extLst>
                </p:cNvPr>
                <p:cNvGrpSpPr/>
                <p:nvPr/>
              </p:nvGrpSpPr>
              <p:grpSpPr>
                <a:xfrm>
                  <a:off x="10477620" y="2515913"/>
                  <a:ext cx="595826" cy="955066"/>
                  <a:chOff x="10639491" y="4088689"/>
                  <a:chExt cx="595826" cy="955066"/>
                </a:xfrm>
              </p:grpSpPr>
              <p:sp>
                <p:nvSpPr>
                  <p:cNvPr id="164" name="Trapezoid 163">
                    <a:extLst>
                      <a:ext uri="{FF2B5EF4-FFF2-40B4-BE49-F238E27FC236}">
                        <a16:creationId xmlns:a16="http://schemas.microsoft.com/office/drawing/2014/main" xmlns="" id="{0AA8FF48-2F9D-4194-AAF7-74330351EA0A}"/>
                      </a:ext>
                    </a:extLst>
                  </p:cNvPr>
                  <p:cNvSpPr/>
                  <p:nvPr/>
                </p:nvSpPr>
                <p:spPr>
                  <a:xfrm rot="10800000">
                    <a:off x="10776066" y="4677372"/>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xmlns="" id="{21DFD451-6078-4646-9C14-2E30D058E01F}"/>
                      </a:ext>
                    </a:extLst>
                  </p:cNvPr>
                  <p:cNvGrpSpPr/>
                  <p:nvPr/>
                </p:nvGrpSpPr>
                <p:grpSpPr>
                  <a:xfrm>
                    <a:off x="10639491" y="4088689"/>
                    <a:ext cx="595826" cy="600737"/>
                    <a:chOff x="3081337" y="504825"/>
                    <a:chExt cx="404813" cy="514350"/>
                  </a:xfrm>
                </p:grpSpPr>
                <p:cxnSp>
                  <p:nvCxnSpPr>
                    <p:cNvPr id="157" name="Straight Arrow Connector 156">
                      <a:extLst>
                        <a:ext uri="{FF2B5EF4-FFF2-40B4-BE49-F238E27FC236}">
                          <a16:creationId xmlns:a16="http://schemas.microsoft.com/office/drawing/2014/main" xmlns="" id="{EC22AC3C-796E-44AA-A028-EA059CFD492B}"/>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8" name="Teardrop 157">
                      <a:extLst>
                        <a:ext uri="{FF2B5EF4-FFF2-40B4-BE49-F238E27FC236}">
                          <a16:creationId xmlns:a16="http://schemas.microsoft.com/office/drawing/2014/main" xmlns="" id="{C9569B09-ED40-4DD4-A786-B6C4C310D16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Teardrop 158">
                      <a:extLst>
                        <a:ext uri="{FF2B5EF4-FFF2-40B4-BE49-F238E27FC236}">
                          <a16:creationId xmlns:a16="http://schemas.microsoft.com/office/drawing/2014/main" xmlns="" id="{A837418E-BD4C-431D-A18C-247E367B23B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1" name="Oval 170">
                  <a:extLst>
                    <a:ext uri="{FF2B5EF4-FFF2-40B4-BE49-F238E27FC236}">
                      <a16:creationId xmlns:a16="http://schemas.microsoft.com/office/drawing/2014/main" xmlns="" id="{AB5BFA6D-6E31-4BBF-B9EF-B5D4781C7DB6}"/>
                    </a:ext>
                  </a:extLst>
                </p:cNvPr>
                <p:cNvSpPr/>
                <p:nvPr/>
              </p:nvSpPr>
              <p:spPr>
                <a:xfrm>
                  <a:off x="10955711" y="2580128"/>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xmlns="" id="{5C562706-43DC-4E8B-9A9E-598EABB5D0E7}"/>
                    </a:ext>
                  </a:extLst>
                </p:cNvPr>
                <p:cNvSpPr/>
                <p:nvPr/>
              </p:nvSpPr>
              <p:spPr>
                <a:xfrm>
                  <a:off x="10860280" y="266416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Oval 172">
                  <a:extLst>
                    <a:ext uri="{FF2B5EF4-FFF2-40B4-BE49-F238E27FC236}">
                      <a16:creationId xmlns:a16="http://schemas.microsoft.com/office/drawing/2014/main" xmlns="" id="{F6119DF0-C0EF-4F59-847F-613CAEE59FE1}"/>
                    </a:ext>
                  </a:extLst>
                </p:cNvPr>
                <p:cNvSpPr/>
                <p:nvPr/>
              </p:nvSpPr>
              <p:spPr>
                <a:xfrm>
                  <a:off x="10534115" y="256873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xmlns="" id="{879955B8-6390-43E8-83AC-42780F608FD7}"/>
                    </a:ext>
                  </a:extLst>
                </p:cNvPr>
                <p:cNvSpPr/>
                <p:nvPr/>
              </p:nvSpPr>
              <p:spPr>
                <a:xfrm>
                  <a:off x="10628122" y="2688370"/>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xmlns="" id="{803C8D48-A4E7-450D-9747-7C8C410FD394}"/>
                    </a:ext>
                  </a:extLst>
                </p:cNvPr>
                <p:cNvSpPr/>
                <p:nvPr/>
              </p:nvSpPr>
              <p:spPr>
                <a:xfrm>
                  <a:off x="10643786" y="2584394"/>
                  <a:ext cx="84737" cy="84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4" name="Group 183">
              <a:extLst>
                <a:ext uri="{FF2B5EF4-FFF2-40B4-BE49-F238E27FC236}">
                  <a16:creationId xmlns:a16="http://schemas.microsoft.com/office/drawing/2014/main" xmlns="" id="{E75B6ADE-BD98-4D1C-9C1E-3A506582F1C0}"/>
                </a:ext>
              </a:extLst>
            </p:cNvPr>
            <p:cNvGrpSpPr/>
            <p:nvPr/>
          </p:nvGrpSpPr>
          <p:grpSpPr>
            <a:xfrm>
              <a:off x="9904832" y="4311673"/>
              <a:ext cx="2084591" cy="1251876"/>
              <a:chOff x="9904832" y="4311673"/>
              <a:chExt cx="2084591" cy="1251876"/>
            </a:xfrm>
          </p:grpSpPr>
          <p:sp>
            <p:nvSpPr>
              <p:cNvPr id="178" name="TextBox 177">
                <a:extLst>
                  <a:ext uri="{FF2B5EF4-FFF2-40B4-BE49-F238E27FC236}">
                    <a16:creationId xmlns:a16="http://schemas.microsoft.com/office/drawing/2014/main" xmlns="" id="{D7760C3E-93DB-45AE-8893-316E8F7B63D3}"/>
                  </a:ext>
                </a:extLst>
              </p:cNvPr>
              <p:cNvSpPr txBox="1"/>
              <p:nvPr/>
            </p:nvSpPr>
            <p:spPr>
              <a:xfrm>
                <a:off x="9904832" y="5009551"/>
                <a:ext cx="203072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Expression of JA signaling genes (q-PCR); </a:t>
                </a:r>
                <a:r>
                  <a:rPr kumimoji="0" lang="en-US" sz="1000" b="1" i="1" u="none" strike="noStrike" kern="1200" cap="none" spc="0" normalizeH="0" baseline="0" noProof="0">
                    <a:ln>
                      <a:noFill/>
                    </a:ln>
                    <a:solidFill>
                      <a:srgbClr val="7030A0"/>
                    </a:solidFill>
                    <a:effectLst/>
                    <a:uLnTx/>
                    <a:uFillTx/>
                    <a:latin typeface="Calibri" panose="020F0502020204030204"/>
                    <a:ea typeface="+mn-ea"/>
                    <a:cs typeface="+mn-cs"/>
                  </a:rPr>
                  <a:t>LOX2, MYC2</a:t>
                </a: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xmlns="" id="{E986AB1E-5291-40CA-BCE5-AE19539A0832}"/>
                  </a:ext>
                </a:extLst>
              </p:cNvPr>
              <p:cNvSpPr txBox="1"/>
              <p:nvPr/>
            </p:nvSpPr>
            <p:spPr>
              <a:xfrm>
                <a:off x="9912123" y="4311673"/>
                <a:ext cx="20773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186" name="TextBox 185">
            <a:extLst>
              <a:ext uri="{FF2B5EF4-FFF2-40B4-BE49-F238E27FC236}">
                <a16:creationId xmlns:a16="http://schemas.microsoft.com/office/drawing/2014/main" xmlns="" id="{390DC5C3-4F88-4635-B9FB-74DEBBF025E6}"/>
              </a:ext>
            </a:extLst>
          </p:cNvPr>
          <p:cNvSpPr txBox="1"/>
          <p:nvPr/>
        </p:nvSpPr>
        <p:spPr>
          <a:xfrm>
            <a:off x="196203" y="6154266"/>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xmlns="" id="{CAF15423-E248-4D84-B033-BCFF2989AE19}"/>
              </a:ext>
            </a:extLst>
          </p:cNvPr>
          <p:cNvSpPr txBox="1"/>
          <p:nvPr/>
        </p:nvSpPr>
        <p:spPr>
          <a:xfrm>
            <a:off x="1576452" y="615614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43-44</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xmlns="" id="{9C5BD6CD-A017-4C42-A560-72CCA3931A88}"/>
              </a:ext>
            </a:extLst>
          </p:cNvPr>
          <p:cNvGrpSpPr/>
          <p:nvPr/>
        </p:nvGrpSpPr>
        <p:grpSpPr>
          <a:xfrm>
            <a:off x="3624223" y="2086909"/>
            <a:ext cx="2102734" cy="4375134"/>
            <a:chOff x="3624223" y="2086909"/>
            <a:chExt cx="2102734" cy="4375134"/>
          </a:xfrm>
        </p:grpSpPr>
        <p:sp>
          <p:nvSpPr>
            <p:cNvPr id="35" name="TextBox 34">
              <a:extLst>
                <a:ext uri="{FF2B5EF4-FFF2-40B4-BE49-F238E27FC236}">
                  <a16:creationId xmlns:a16="http://schemas.microsoft.com/office/drawing/2014/main" xmlns="" id="{6B698E75-0372-46B2-AA35-064269C4B635}"/>
                </a:ext>
              </a:extLst>
            </p:cNvPr>
            <p:cNvSpPr txBox="1"/>
            <p:nvPr/>
          </p:nvSpPr>
          <p:spPr>
            <a:xfrm>
              <a:off x="4096533" y="2086909"/>
              <a:ext cx="9664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xmlns="" id="{6C29BE93-534F-42D2-94EF-C0C7026E5381}"/>
                </a:ext>
              </a:extLst>
            </p:cNvPr>
            <p:cNvGrpSpPr/>
            <p:nvPr/>
          </p:nvGrpSpPr>
          <p:grpSpPr>
            <a:xfrm>
              <a:off x="3991114" y="2796161"/>
              <a:ext cx="1166911" cy="717285"/>
              <a:chOff x="3941248" y="2740293"/>
              <a:chExt cx="1166911" cy="717285"/>
            </a:xfrm>
          </p:grpSpPr>
          <p:sp>
            <p:nvSpPr>
              <p:cNvPr id="36" name="Trapezoid 35">
                <a:extLst>
                  <a:ext uri="{FF2B5EF4-FFF2-40B4-BE49-F238E27FC236}">
                    <a16:creationId xmlns:a16="http://schemas.microsoft.com/office/drawing/2014/main" xmlns="" id="{EF482C0B-6F8A-42D8-9788-A88528DD4F33}"/>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apezoid 36">
                <a:extLst>
                  <a:ext uri="{FF2B5EF4-FFF2-40B4-BE49-F238E27FC236}">
                    <a16:creationId xmlns:a16="http://schemas.microsoft.com/office/drawing/2014/main" xmlns="" id="{69FA107C-3501-4692-BB1A-FD4C97D9484D}"/>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xmlns="" id="{06608A6B-9909-4184-86EA-DA32D076C342}"/>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A4987929-D10A-4B44-BBCA-3F939B8D8E21}"/>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xmlns="" id="{037950C8-9B5E-4749-9ED3-5312CAB1B6E6}"/>
                  </a:ext>
                </a:extLst>
              </p:cNvPr>
              <p:cNvGrpSpPr/>
              <p:nvPr/>
            </p:nvGrpSpPr>
            <p:grpSpPr>
              <a:xfrm>
                <a:off x="3941248" y="3145545"/>
                <a:ext cx="1166911" cy="312033"/>
                <a:chOff x="1269009" y="3089464"/>
                <a:chExt cx="1166911" cy="312033"/>
              </a:xfrm>
            </p:grpSpPr>
            <p:sp>
              <p:nvSpPr>
                <p:cNvPr id="47" name="TextBox 46">
                  <a:extLst>
                    <a:ext uri="{FF2B5EF4-FFF2-40B4-BE49-F238E27FC236}">
                      <a16:creationId xmlns:a16="http://schemas.microsoft.com/office/drawing/2014/main" xmlns="" id="{CDC1DB62-2BB7-4395-84D9-41896799FF55}"/>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xmlns="" id="{0BF1F97C-BB1A-4DFE-B833-DB0DBE99A92E}"/>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sp>
          <p:nvSpPr>
            <p:cNvPr id="54" name="TextBox 53">
              <a:extLst>
                <a:ext uri="{FF2B5EF4-FFF2-40B4-BE49-F238E27FC236}">
                  <a16:creationId xmlns:a16="http://schemas.microsoft.com/office/drawing/2014/main" xmlns="" id="{BCAA63E2-975F-4EF0-B622-F8268840DA4C}"/>
                </a:ext>
              </a:extLst>
            </p:cNvPr>
            <p:cNvSpPr txBox="1"/>
            <p:nvPr/>
          </p:nvSpPr>
          <p:spPr>
            <a:xfrm>
              <a:off x="3624223" y="3581087"/>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72" name="TextBox 71">
              <a:extLst>
                <a:ext uri="{FF2B5EF4-FFF2-40B4-BE49-F238E27FC236}">
                  <a16:creationId xmlns:a16="http://schemas.microsoft.com/office/drawing/2014/main" xmlns="" id="{60A3A149-0042-48DA-866C-87BC1C4775F8}"/>
                </a:ext>
              </a:extLst>
            </p:cNvPr>
            <p:cNvSpPr txBox="1"/>
            <p:nvPr/>
          </p:nvSpPr>
          <p:spPr>
            <a:xfrm>
              <a:off x="3649657" y="5754157"/>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xmlns="" id="{D94A4C96-D597-4A95-8DAD-E2C6FFA56196}"/>
                </a:ext>
              </a:extLst>
            </p:cNvPr>
            <p:cNvGrpSpPr/>
            <p:nvPr/>
          </p:nvGrpSpPr>
          <p:grpSpPr>
            <a:xfrm>
              <a:off x="3945972" y="4301931"/>
              <a:ext cx="1166911" cy="1092177"/>
              <a:chOff x="3945972" y="4301931"/>
              <a:chExt cx="1166911" cy="1092177"/>
            </a:xfrm>
          </p:grpSpPr>
          <p:grpSp>
            <p:nvGrpSpPr>
              <p:cNvPr id="57" name="Group 56">
                <a:extLst>
                  <a:ext uri="{FF2B5EF4-FFF2-40B4-BE49-F238E27FC236}">
                    <a16:creationId xmlns:a16="http://schemas.microsoft.com/office/drawing/2014/main" xmlns="" id="{D3019CA2-A2A4-4F50-8A76-6C9DF2A7C872}"/>
                  </a:ext>
                </a:extLst>
              </p:cNvPr>
              <p:cNvGrpSpPr/>
              <p:nvPr/>
            </p:nvGrpSpPr>
            <p:grpSpPr>
              <a:xfrm>
                <a:off x="3945972" y="4676823"/>
                <a:ext cx="1166911" cy="717285"/>
                <a:chOff x="3941248" y="2740293"/>
                <a:chExt cx="1166911" cy="717285"/>
              </a:xfrm>
            </p:grpSpPr>
            <p:sp>
              <p:nvSpPr>
                <p:cNvPr id="58" name="Trapezoid 57">
                  <a:extLst>
                    <a:ext uri="{FF2B5EF4-FFF2-40B4-BE49-F238E27FC236}">
                      <a16:creationId xmlns:a16="http://schemas.microsoft.com/office/drawing/2014/main" xmlns="" id="{8560DB3D-2A69-4713-9689-383828A63E2E}"/>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rapezoid 58">
                  <a:extLst>
                    <a:ext uri="{FF2B5EF4-FFF2-40B4-BE49-F238E27FC236}">
                      <a16:creationId xmlns:a16="http://schemas.microsoft.com/office/drawing/2014/main" xmlns="" id="{4A82FB51-C42F-43B4-8455-4213B1E8130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xmlns="" id="{005C158C-C52E-40FC-93B4-CC5956B44F99}"/>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xmlns="" id="{29C13FF6-7553-4729-AE75-A1E24AA7E0FE}"/>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xmlns="" id="{04F2ADD4-2B7D-4975-913A-D1A6329D31CD}"/>
                    </a:ext>
                  </a:extLst>
                </p:cNvPr>
                <p:cNvGrpSpPr/>
                <p:nvPr/>
              </p:nvGrpSpPr>
              <p:grpSpPr>
                <a:xfrm>
                  <a:off x="3941248" y="3145545"/>
                  <a:ext cx="1166911" cy="312033"/>
                  <a:chOff x="1269009" y="3089464"/>
                  <a:chExt cx="1166911" cy="312033"/>
                </a:xfrm>
              </p:grpSpPr>
              <p:sp>
                <p:nvSpPr>
                  <p:cNvPr id="63" name="TextBox 62">
                    <a:extLst>
                      <a:ext uri="{FF2B5EF4-FFF2-40B4-BE49-F238E27FC236}">
                        <a16:creationId xmlns:a16="http://schemas.microsoft.com/office/drawing/2014/main" xmlns="" id="{D82A223E-EC53-4494-9A9F-6BC18B7D1E1A}"/>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xmlns="" id="{D2DD87D7-D744-48DA-B4F6-1867DAC62A05}"/>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73" name="Group 72">
                <a:extLst>
                  <a:ext uri="{FF2B5EF4-FFF2-40B4-BE49-F238E27FC236}">
                    <a16:creationId xmlns:a16="http://schemas.microsoft.com/office/drawing/2014/main" xmlns="" id="{0EB7BDF7-F000-4E54-B04B-DC2B16ED4BCC}"/>
                  </a:ext>
                </a:extLst>
              </p:cNvPr>
              <p:cNvGrpSpPr/>
              <p:nvPr/>
            </p:nvGrpSpPr>
            <p:grpSpPr>
              <a:xfrm>
                <a:off x="4014770" y="4301931"/>
                <a:ext cx="302243" cy="384026"/>
                <a:chOff x="3081337" y="504825"/>
                <a:chExt cx="404813" cy="514350"/>
              </a:xfrm>
            </p:grpSpPr>
            <p:cxnSp>
              <p:nvCxnSpPr>
                <p:cNvPr id="74" name="Straight Arrow Connector 73">
                  <a:extLst>
                    <a:ext uri="{FF2B5EF4-FFF2-40B4-BE49-F238E27FC236}">
                      <a16:creationId xmlns:a16="http://schemas.microsoft.com/office/drawing/2014/main" xmlns="" id="{560E229F-6319-4B8F-A5E8-68E318A1B4F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5" name="Teardrop 74">
                  <a:extLst>
                    <a:ext uri="{FF2B5EF4-FFF2-40B4-BE49-F238E27FC236}">
                      <a16:creationId xmlns:a16="http://schemas.microsoft.com/office/drawing/2014/main" xmlns="" id="{DC420A1C-2DA8-45C4-9EC2-551E726B883A}"/>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ardrop 75">
                  <a:extLst>
                    <a:ext uri="{FF2B5EF4-FFF2-40B4-BE49-F238E27FC236}">
                      <a16:creationId xmlns:a16="http://schemas.microsoft.com/office/drawing/2014/main" xmlns="" id="{4BEB88B8-B9E3-42D6-B10F-61714C6D76D4}"/>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xmlns="" id="{8A8F453D-B697-4898-8BDB-38559184F75A}"/>
                  </a:ext>
                </a:extLst>
              </p:cNvPr>
              <p:cNvGrpSpPr/>
              <p:nvPr/>
            </p:nvGrpSpPr>
            <p:grpSpPr>
              <a:xfrm>
                <a:off x="4694140" y="4304851"/>
                <a:ext cx="302243" cy="384026"/>
                <a:chOff x="3081337" y="504825"/>
                <a:chExt cx="404813" cy="514350"/>
              </a:xfrm>
            </p:grpSpPr>
            <p:cxnSp>
              <p:nvCxnSpPr>
                <p:cNvPr id="78" name="Straight Arrow Connector 77">
                  <a:extLst>
                    <a:ext uri="{FF2B5EF4-FFF2-40B4-BE49-F238E27FC236}">
                      <a16:creationId xmlns:a16="http://schemas.microsoft.com/office/drawing/2014/main" xmlns="" id="{4A9EC097-876B-49E8-8C2E-373275652B88}"/>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a16="http://schemas.microsoft.com/office/drawing/2014/main" xmlns="" id="{E6D80DA3-C6FB-4FC1-9D10-4FF53B762F0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a16="http://schemas.microsoft.com/office/drawing/2014/main" xmlns="" id="{02DEF66E-5F7F-4A6F-84A7-1981BEBE6BF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49" name="Straight Arrow Connector 148">
              <a:extLst>
                <a:ext uri="{FF2B5EF4-FFF2-40B4-BE49-F238E27FC236}">
                  <a16:creationId xmlns:a16="http://schemas.microsoft.com/office/drawing/2014/main" xmlns="" id="{4103A87D-66BB-464E-8D20-0D6133F0F3C7}"/>
                </a:ext>
              </a:extLst>
            </p:cNvPr>
            <p:cNvCxnSpPr>
              <a:cxnSpLocks/>
            </p:cNvCxnSpPr>
            <p:nvPr/>
          </p:nvCxnSpPr>
          <p:spPr>
            <a:xfrm>
              <a:off x="4528980" y="4013302"/>
              <a:ext cx="0" cy="236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xmlns="" id="{3C7B01C0-8B84-4D03-86FA-E50739722299}"/>
                </a:ext>
              </a:extLst>
            </p:cNvPr>
            <p:cNvSpPr txBox="1"/>
            <p:nvPr/>
          </p:nvSpPr>
          <p:spPr>
            <a:xfrm>
              <a:off x="4076700" y="618468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xmlns="" id="{6DFB833C-6622-43B8-8BBF-96AB0AB40066}"/>
              </a:ext>
            </a:extLst>
          </p:cNvPr>
          <p:cNvSpPr txBox="1"/>
          <p:nvPr/>
        </p:nvSpPr>
        <p:spPr>
          <a:xfrm>
            <a:off x="8856159" y="617212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0" name="TextBox 189">
            <a:extLst>
              <a:ext uri="{FF2B5EF4-FFF2-40B4-BE49-F238E27FC236}">
                <a16:creationId xmlns:a16="http://schemas.microsoft.com/office/drawing/2014/main" xmlns="" id="{FFDE63E8-A6C2-4A31-A197-776128787EF9}"/>
              </a:ext>
            </a:extLst>
          </p:cNvPr>
          <p:cNvSpPr txBox="1"/>
          <p:nvPr/>
        </p:nvSpPr>
        <p:spPr>
          <a:xfrm>
            <a:off x="10506693" y="6186894"/>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48-49</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xmlns="" id="{7C2D2649-4BBF-4855-9387-34B4DBD66626}"/>
              </a:ext>
            </a:extLst>
          </p:cNvPr>
          <p:cNvCxnSpPr>
            <a:endCxn id="17" idx="1"/>
          </p:cNvCxnSpPr>
          <p:nvPr/>
        </p:nvCxnSpPr>
        <p:spPr>
          <a:xfrm flipH="1">
            <a:off x="1493144" y="2379029"/>
            <a:ext cx="1747587" cy="1141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FC20E2AF-9578-42C7-B7CA-F3B2DF720791}"/>
              </a:ext>
            </a:extLst>
          </p:cNvPr>
          <p:cNvCxnSpPr>
            <a:cxnSpLocks/>
          </p:cNvCxnSpPr>
          <p:nvPr/>
        </p:nvCxnSpPr>
        <p:spPr>
          <a:xfrm flipH="1" flipV="1">
            <a:off x="1150617" y="2386363"/>
            <a:ext cx="1978678" cy="10889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p:bldP spid="44" grpId="0"/>
      <p:bldP spid="45" grpId="0"/>
      <p:bldP spid="49"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1A8C403-CC31-4D90-8C6E-94C7EA4BA344}"/>
              </a:ext>
            </a:extLst>
          </p:cNvPr>
          <p:cNvGrpSpPr/>
          <p:nvPr/>
        </p:nvGrpSpPr>
        <p:grpSpPr>
          <a:xfrm>
            <a:off x="4305993" y="2077279"/>
            <a:ext cx="2697102" cy="2831150"/>
            <a:chOff x="6519107" y="2530230"/>
            <a:chExt cx="2697102" cy="2831150"/>
          </a:xfrm>
        </p:grpSpPr>
        <p:grpSp>
          <p:nvGrpSpPr>
            <p:cNvPr id="6" name="Group 5">
              <a:extLst>
                <a:ext uri="{FF2B5EF4-FFF2-40B4-BE49-F238E27FC236}">
                  <a16:creationId xmlns:a16="http://schemas.microsoft.com/office/drawing/2014/main" xmlns="" id="{A53930E8-A7FC-49D9-BD8C-073B415BA251}"/>
                </a:ext>
              </a:extLst>
            </p:cNvPr>
            <p:cNvGrpSpPr/>
            <p:nvPr/>
          </p:nvGrpSpPr>
          <p:grpSpPr>
            <a:xfrm>
              <a:off x="6583322" y="3989265"/>
              <a:ext cx="485775" cy="956820"/>
              <a:chOff x="6504236" y="3327731"/>
              <a:chExt cx="485775" cy="956820"/>
            </a:xfrm>
          </p:grpSpPr>
          <p:sp>
            <p:nvSpPr>
              <p:cNvPr id="54" name="Trapezoid 53">
                <a:extLst>
                  <a:ext uri="{FF2B5EF4-FFF2-40B4-BE49-F238E27FC236}">
                    <a16:creationId xmlns:a16="http://schemas.microsoft.com/office/drawing/2014/main" xmlns="" id="{93891100-5529-4F6D-BAA9-B4507D74EC24}"/>
                  </a:ext>
                </a:extLst>
              </p:cNvPr>
              <p:cNvSpPr/>
              <p:nvPr/>
            </p:nvSpPr>
            <p:spPr>
              <a:xfrm rot="10800000">
                <a:off x="6504236" y="3836876"/>
                <a:ext cx="485775" cy="447675"/>
              </a:xfrm>
              <a:prstGeom prst="trapezoi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xmlns="" id="{2FE832F4-6042-4782-99E1-C40E355F8EF0}"/>
                  </a:ext>
                </a:extLst>
              </p:cNvPr>
              <p:cNvGrpSpPr/>
              <p:nvPr/>
            </p:nvGrpSpPr>
            <p:grpSpPr>
              <a:xfrm>
                <a:off x="6544716" y="3327731"/>
                <a:ext cx="404813" cy="514350"/>
                <a:chOff x="3081337" y="504825"/>
                <a:chExt cx="404813" cy="514350"/>
              </a:xfrm>
            </p:grpSpPr>
            <p:cxnSp>
              <p:nvCxnSpPr>
                <p:cNvPr id="56" name="Straight Arrow Connector 55">
                  <a:extLst>
                    <a:ext uri="{FF2B5EF4-FFF2-40B4-BE49-F238E27FC236}">
                      <a16:creationId xmlns:a16="http://schemas.microsoft.com/office/drawing/2014/main" xmlns="" id="{9BA2A356-2624-4F29-9D0E-707A63E07FB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7" name="Teardrop 56">
                  <a:extLst>
                    <a:ext uri="{FF2B5EF4-FFF2-40B4-BE49-F238E27FC236}">
                      <a16:creationId xmlns:a16="http://schemas.microsoft.com/office/drawing/2014/main" xmlns="" id="{CD26B1F3-883A-45CD-8126-FC520F29B105}"/>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ardrop 57">
                  <a:extLst>
                    <a:ext uri="{FF2B5EF4-FFF2-40B4-BE49-F238E27FC236}">
                      <a16:creationId xmlns:a16="http://schemas.microsoft.com/office/drawing/2014/main" xmlns="" id="{99613E72-E3A0-40A3-8572-65B571E9F87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 name="Group 6">
              <a:extLst>
                <a:ext uri="{FF2B5EF4-FFF2-40B4-BE49-F238E27FC236}">
                  <a16:creationId xmlns:a16="http://schemas.microsoft.com/office/drawing/2014/main" xmlns="" id="{C4F73E49-C010-4D36-A722-43A2E7C1A3C2}"/>
                </a:ext>
              </a:extLst>
            </p:cNvPr>
            <p:cNvGrpSpPr/>
            <p:nvPr/>
          </p:nvGrpSpPr>
          <p:grpSpPr>
            <a:xfrm>
              <a:off x="7162702" y="2530230"/>
              <a:ext cx="1166911" cy="1092177"/>
              <a:chOff x="3945972" y="4301931"/>
              <a:chExt cx="1166911" cy="1092177"/>
            </a:xfrm>
          </p:grpSpPr>
          <p:grpSp>
            <p:nvGrpSpPr>
              <p:cNvPr id="38" name="Group 37">
                <a:extLst>
                  <a:ext uri="{FF2B5EF4-FFF2-40B4-BE49-F238E27FC236}">
                    <a16:creationId xmlns:a16="http://schemas.microsoft.com/office/drawing/2014/main" xmlns="" id="{BBB23A39-8459-4CF4-8AC2-E2494D8B67CD}"/>
                  </a:ext>
                </a:extLst>
              </p:cNvPr>
              <p:cNvGrpSpPr/>
              <p:nvPr/>
            </p:nvGrpSpPr>
            <p:grpSpPr>
              <a:xfrm>
                <a:off x="3945972" y="4676823"/>
                <a:ext cx="1166911" cy="717285"/>
                <a:chOff x="3941248" y="2740293"/>
                <a:chExt cx="1166911" cy="717285"/>
              </a:xfrm>
            </p:grpSpPr>
            <p:sp>
              <p:nvSpPr>
                <p:cNvPr id="47" name="Trapezoid 46">
                  <a:extLst>
                    <a:ext uri="{FF2B5EF4-FFF2-40B4-BE49-F238E27FC236}">
                      <a16:creationId xmlns:a16="http://schemas.microsoft.com/office/drawing/2014/main" xmlns="" id="{32FE2DCE-9F30-4C37-87EE-B3DDB251F3CB}"/>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rapezoid 47">
                  <a:extLst>
                    <a:ext uri="{FF2B5EF4-FFF2-40B4-BE49-F238E27FC236}">
                      <a16:creationId xmlns:a16="http://schemas.microsoft.com/office/drawing/2014/main" xmlns="" id="{2CA750CA-7F7F-400E-842D-6A9BF489A8A5}"/>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xmlns="" id="{C3EC590E-56EE-450E-A66B-35471F6E1BD5}"/>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xmlns="" id="{32B38294-48EB-45EF-B191-968679C0A32C}"/>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xmlns="" id="{F6743EFF-40BF-414E-8CED-EDD07E5E746D}"/>
                    </a:ext>
                  </a:extLst>
                </p:cNvPr>
                <p:cNvGrpSpPr/>
                <p:nvPr/>
              </p:nvGrpSpPr>
              <p:grpSpPr>
                <a:xfrm>
                  <a:off x="3941248" y="3145545"/>
                  <a:ext cx="1166911" cy="312033"/>
                  <a:chOff x="1269009" y="3089464"/>
                  <a:chExt cx="1166911" cy="312033"/>
                </a:xfrm>
              </p:grpSpPr>
              <p:sp>
                <p:nvSpPr>
                  <p:cNvPr id="52" name="TextBox 51">
                    <a:extLst>
                      <a:ext uri="{FF2B5EF4-FFF2-40B4-BE49-F238E27FC236}">
                        <a16:creationId xmlns:a16="http://schemas.microsoft.com/office/drawing/2014/main" xmlns="" id="{46AB0D0B-BF71-4B30-BC57-2BA38E8CAF88}"/>
                      </a:ext>
                    </a:extLst>
                  </p:cNvPr>
                  <p:cNvSpPr txBox="1"/>
                  <p:nvPr/>
                </p:nvSpPr>
                <p:spPr>
                  <a:xfrm>
                    <a:off x="1269009" y="3093720"/>
                    <a:ext cx="47961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xmlns="" id="{3FD6A847-4031-47CF-A581-B2F12E1A711B}"/>
                      </a:ext>
                    </a:extLst>
                  </p:cNvPr>
                  <p:cNvSpPr txBox="1"/>
                  <p:nvPr/>
                </p:nvSpPr>
                <p:spPr>
                  <a:xfrm>
                    <a:off x="1956302" y="3089464"/>
                    <a:ext cx="47961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(24)</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9" name="Group 38">
                <a:extLst>
                  <a:ext uri="{FF2B5EF4-FFF2-40B4-BE49-F238E27FC236}">
                    <a16:creationId xmlns:a16="http://schemas.microsoft.com/office/drawing/2014/main" xmlns="" id="{9613A21A-9724-410F-9E6B-1B7CC72F744D}"/>
                  </a:ext>
                </a:extLst>
              </p:cNvPr>
              <p:cNvGrpSpPr/>
              <p:nvPr/>
            </p:nvGrpSpPr>
            <p:grpSpPr>
              <a:xfrm>
                <a:off x="4014770" y="4301931"/>
                <a:ext cx="302243" cy="384026"/>
                <a:chOff x="3081337" y="504825"/>
                <a:chExt cx="404813" cy="514350"/>
              </a:xfrm>
            </p:grpSpPr>
            <p:cxnSp>
              <p:nvCxnSpPr>
                <p:cNvPr id="44" name="Straight Arrow Connector 43">
                  <a:extLst>
                    <a:ext uri="{FF2B5EF4-FFF2-40B4-BE49-F238E27FC236}">
                      <a16:creationId xmlns:a16="http://schemas.microsoft.com/office/drawing/2014/main" xmlns="" id="{6CCD363A-D144-442D-93CC-544C472EF27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5" name="Teardrop 44">
                  <a:extLst>
                    <a:ext uri="{FF2B5EF4-FFF2-40B4-BE49-F238E27FC236}">
                      <a16:creationId xmlns:a16="http://schemas.microsoft.com/office/drawing/2014/main" xmlns="" id="{07115830-55BA-427F-A24A-A18FBB49874D}"/>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ardrop 45">
                  <a:extLst>
                    <a:ext uri="{FF2B5EF4-FFF2-40B4-BE49-F238E27FC236}">
                      <a16:creationId xmlns:a16="http://schemas.microsoft.com/office/drawing/2014/main" xmlns="" id="{D00CEFE7-5FE2-4AD1-8A67-1BC0CEE6C26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xmlns="" id="{5D1C62E0-2203-4959-A205-64F069BC2134}"/>
                  </a:ext>
                </a:extLst>
              </p:cNvPr>
              <p:cNvGrpSpPr/>
              <p:nvPr/>
            </p:nvGrpSpPr>
            <p:grpSpPr>
              <a:xfrm>
                <a:off x="4694140" y="4304851"/>
                <a:ext cx="302243" cy="384026"/>
                <a:chOff x="3081337" y="504825"/>
                <a:chExt cx="404813" cy="514350"/>
              </a:xfrm>
            </p:grpSpPr>
            <p:cxnSp>
              <p:nvCxnSpPr>
                <p:cNvPr id="41" name="Straight Arrow Connector 40">
                  <a:extLst>
                    <a:ext uri="{FF2B5EF4-FFF2-40B4-BE49-F238E27FC236}">
                      <a16:creationId xmlns:a16="http://schemas.microsoft.com/office/drawing/2014/main" xmlns="" id="{BFA9E8F3-1B9E-41FF-BE07-FFCA02CD2E05}"/>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2" name="Teardrop 41">
                  <a:extLst>
                    <a:ext uri="{FF2B5EF4-FFF2-40B4-BE49-F238E27FC236}">
                      <a16:creationId xmlns:a16="http://schemas.microsoft.com/office/drawing/2014/main" xmlns="" id="{ED67F389-5BFF-4594-B199-706C68D877A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ardrop 42">
                  <a:extLst>
                    <a:ext uri="{FF2B5EF4-FFF2-40B4-BE49-F238E27FC236}">
                      <a16:creationId xmlns:a16="http://schemas.microsoft.com/office/drawing/2014/main" xmlns="" id="{70B646FF-9C8F-4B44-8B6B-080B5F0F62BD}"/>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 name="Straight Connector 7">
              <a:extLst>
                <a:ext uri="{FF2B5EF4-FFF2-40B4-BE49-F238E27FC236}">
                  <a16:creationId xmlns:a16="http://schemas.microsoft.com/office/drawing/2014/main" xmlns="" id="{E4C3886B-1A8A-4AF1-8050-5CF0BA73E3AC}"/>
                </a:ext>
              </a:extLst>
            </p:cNvPr>
            <p:cNvCxnSpPr/>
            <p:nvPr/>
          </p:nvCxnSpPr>
          <p:spPr>
            <a:xfrm flipH="1">
              <a:off x="7642321" y="2566772"/>
              <a:ext cx="174066" cy="711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apezoid 8">
              <a:extLst>
                <a:ext uri="{FF2B5EF4-FFF2-40B4-BE49-F238E27FC236}">
                  <a16:creationId xmlns:a16="http://schemas.microsoft.com/office/drawing/2014/main" xmlns="" id="{8E712B4F-187E-4626-8B1C-9A61931DA857}"/>
                </a:ext>
              </a:extLst>
            </p:cNvPr>
            <p:cNvSpPr/>
            <p:nvPr/>
          </p:nvSpPr>
          <p:spPr>
            <a:xfrm rot="10800000">
              <a:off x="7203746" y="4507855"/>
              <a:ext cx="485775" cy="447675"/>
            </a:xfrm>
            <a:prstGeom prst="trapezoi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xmlns="" id="{A08E8D2D-2054-47F1-8623-0FAE7925815E}"/>
                </a:ext>
              </a:extLst>
            </p:cNvPr>
            <p:cNvCxnSpPr>
              <a:cxnSpLocks/>
            </p:cNvCxnSpPr>
            <p:nvPr/>
          </p:nvCxnSpPr>
          <p:spPr>
            <a:xfrm>
              <a:off x="7451395" y="4182482"/>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xmlns="" id="{92D76ACB-1826-4E47-8BAC-1B41EE958576}"/>
                </a:ext>
              </a:extLst>
            </p:cNvPr>
            <p:cNvSpPr/>
            <p:nvPr/>
          </p:nvSpPr>
          <p:spPr>
            <a:xfrm>
              <a:off x="7441871" y="400150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xmlns="" id="{29D9E220-005C-4C8C-AA42-E846CF79AFF4}"/>
                </a:ext>
              </a:extLst>
            </p:cNvPr>
            <p:cNvSpPr/>
            <p:nvPr/>
          </p:nvSpPr>
          <p:spPr>
            <a:xfrm rot="17580000">
              <a:off x="7251370" y="4020556"/>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apezoid 12">
              <a:extLst>
                <a:ext uri="{FF2B5EF4-FFF2-40B4-BE49-F238E27FC236}">
                  <a16:creationId xmlns:a16="http://schemas.microsoft.com/office/drawing/2014/main" xmlns="" id="{7BD3AEA6-3FE5-474B-9AA1-70FBB0B7D814}"/>
                </a:ext>
              </a:extLst>
            </p:cNvPr>
            <p:cNvSpPr/>
            <p:nvPr/>
          </p:nvSpPr>
          <p:spPr>
            <a:xfrm rot="10800000">
              <a:off x="7829720" y="4498592"/>
              <a:ext cx="485775" cy="447675"/>
            </a:xfrm>
            <a:prstGeom prst="trapezoid">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xmlns="" id="{E7B59304-A1A1-4882-AA76-8685BBB443A5}"/>
                </a:ext>
              </a:extLst>
            </p:cNvPr>
            <p:cNvCxnSpPr>
              <a:cxnSpLocks/>
            </p:cNvCxnSpPr>
            <p:nvPr/>
          </p:nvCxnSpPr>
          <p:spPr>
            <a:xfrm>
              <a:off x="8077369" y="4173219"/>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 name="Teardrop 14">
              <a:extLst>
                <a:ext uri="{FF2B5EF4-FFF2-40B4-BE49-F238E27FC236}">
                  <a16:creationId xmlns:a16="http://schemas.microsoft.com/office/drawing/2014/main" xmlns="" id="{F73EE993-6D08-4996-A5D5-B47EE23CF65D}"/>
                </a:ext>
              </a:extLst>
            </p:cNvPr>
            <p:cNvSpPr/>
            <p:nvPr/>
          </p:nvSpPr>
          <p:spPr>
            <a:xfrm>
              <a:off x="8067845" y="399224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ardrop 15">
              <a:extLst>
                <a:ext uri="{FF2B5EF4-FFF2-40B4-BE49-F238E27FC236}">
                  <a16:creationId xmlns:a16="http://schemas.microsoft.com/office/drawing/2014/main" xmlns="" id="{B8ABF004-3717-4D40-B2B2-7E39D64752CA}"/>
                </a:ext>
              </a:extLst>
            </p:cNvPr>
            <p:cNvSpPr/>
            <p:nvPr/>
          </p:nvSpPr>
          <p:spPr>
            <a:xfrm rot="17580000">
              <a:off x="7877344" y="4011293"/>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rapezoid 16">
              <a:extLst>
                <a:ext uri="{FF2B5EF4-FFF2-40B4-BE49-F238E27FC236}">
                  <a16:creationId xmlns:a16="http://schemas.microsoft.com/office/drawing/2014/main" xmlns="" id="{F0DCA8EB-3AE9-48AA-A39C-EEF82F979720}"/>
                </a:ext>
              </a:extLst>
            </p:cNvPr>
            <p:cNvSpPr/>
            <p:nvPr/>
          </p:nvSpPr>
          <p:spPr>
            <a:xfrm rot="10800000">
              <a:off x="8465496" y="4515857"/>
              <a:ext cx="485775" cy="447675"/>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xmlns="" id="{E8F807E8-E95C-4B45-BF3F-77B961168719}"/>
                </a:ext>
              </a:extLst>
            </p:cNvPr>
            <p:cNvCxnSpPr>
              <a:cxnSpLocks/>
            </p:cNvCxnSpPr>
            <p:nvPr/>
          </p:nvCxnSpPr>
          <p:spPr>
            <a:xfrm>
              <a:off x="8713145" y="4190484"/>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9" name="Teardrop 18">
              <a:extLst>
                <a:ext uri="{FF2B5EF4-FFF2-40B4-BE49-F238E27FC236}">
                  <a16:creationId xmlns:a16="http://schemas.microsoft.com/office/drawing/2014/main" xmlns="" id="{F65EDA66-869B-48C9-8968-470E6B2A2F5A}"/>
                </a:ext>
              </a:extLst>
            </p:cNvPr>
            <p:cNvSpPr/>
            <p:nvPr/>
          </p:nvSpPr>
          <p:spPr>
            <a:xfrm>
              <a:off x="8703621" y="400950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ardrop 19">
              <a:extLst>
                <a:ext uri="{FF2B5EF4-FFF2-40B4-BE49-F238E27FC236}">
                  <a16:creationId xmlns:a16="http://schemas.microsoft.com/office/drawing/2014/main" xmlns="" id="{F4FAF2B1-A86B-4C8B-889C-9808387CFBC5}"/>
                </a:ext>
              </a:extLst>
            </p:cNvPr>
            <p:cNvSpPr/>
            <p:nvPr/>
          </p:nvSpPr>
          <p:spPr>
            <a:xfrm rot="17580000">
              <a:off x="8513120" y="4028558"/>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xmlns="" id="{34E36F11-5119-44B9-84FC-DD50E26C36D6}"/>
                </a:ext>
              </a:extLst>
            </p:cNvPr>
            <p:cNvCxnSpPr>
              <a:cxnSpLocks/>
            </p:cNvCxnSpPr>
            <p:nvPr/>
          </p:nvCxnSpPr>
          <p:spPr>
            <a:xfrm flipH="1">
              <a:off x="6889681" y="3607693"/>
              <a:ext cx="742690" cy="3107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0CF8DF75-4F47-4B98-95C2-284888262204}"/>
                </a:ext>
              </a:extLst>
            </p:cNvPr>
            <p:cNvCxnSpPr>
              <a:cxnSpLocks/>
            </p:cNvCxnSpPr>
            <p:nvPr/>
          </p:nvCxnSpPr>
          <p:spPr>
            <a:xfrm flipH="1">
              <a:off x="7483633" y="3629114"/>
              <a:ext cx="205888" cy="28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6CE05C9-2A28-47F6-B909-1FDC38555322}"/>
                </a:ext>
              </a:extLst>
            </p:cNvPr>
            <p:cNvCxnSpPr>
              <a:cxnSpLocks/>
            </p:cNvCxnSpPr>
            <p:nvPr/>
          </p:nvCxnSpPr>
          <p:spPr>
            <a:xfrm>
              <a:off x="7791852" y="3646208"/>
              <a:ext cx="128202" cy="23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AA73B60-FDBA-4FF7-A4B8-15E7A07DFE77}"/>
                </a:ext>
              </a:extLst>
            </p:cNvPr>
            <p:cNvCxnSpPr>
              <a:cxnSpLocks/>
            </p:cNvCxnSpPr>
            <p:nvPr/>
          </p:nvCxnSpPr>
          <p:spPr>
            <a:xfrm>
              <a:off x="7862904" y="3607200"/>
              <a:ext cx="598651" cy="25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5CAD6F78-F232-4905-8684-A9E02836D76B}"/>
                </a:ext>
              </a:extLst>
            </p:cNvPr>
            <p:cNvSpPr txBox="1"/>
            <p:nvPr/>
          </p:nvSpPr>
          <p:spPr>
            <a:xfrm>
              <a:off x="6626589" y="4544391"/>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xmlns="" id="{F0FFF19E-0417-4B4F-9036-BD47EC85EF0F}"/>
                </a:ext>
              </a:extLst>
            </p:cNvPr>
            <p:cNvSpPr txBox="1"/>
            <p:nvPr/>
          </p:nvSpPr>
          <p:spPr>
            <a:xfrm>
              <a:off x="7257271"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xmlns="" id="{5F45B4B7-94D4-4BA1-95A9-1957E3CA2556}"/>
                </a:ext>
              </a:extLst>
            </p:cNvPr>
            <p:cNvSpPr txBox="1"/>
            <p:nvPr/>
          </p:nvSpPr>
          <p:spPr>
            <a:xfrm>
              <a:off x="7890149" y="454204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xmlns="" id="{803FCAB7-FB12-4C4B-AAC2-BCBEF77FB854}"/>
                </a:ext>
              </a:extLst>
            </p:cNvPr>
            <p:cNvSpPr txBox="1"/>
            <p:nvPr/>
          </p:nvSpPr>
          <p:spPr>
            <a:xfrm>
              <a:off x="8519021" y="4550763"/>
              <a:ext cx="38824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xmlns="" id="{019ACF69-FBBC-4759-8541-10F80B018A44}"/>
                </a:ext>
              </a:extLst>
            </p:cNvPr>
            <p:cNvSpPr txBox="1"/>
            <p:nvPr/>
          </p:nvSpPr>
          <p:spPr>
            <a:xfrm>
              <a:off x="6519107" y="4907421"/>
              <a:ext cx="62068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Control</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(mock)</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xmlns="" id="{8102FE1F-9543-474D-A025-D9F41E430FEC}"/>
                </a:ext>
              </a:extLst>
            </p:cNvPr>
            <p:cNvSpPr txBox="1"/>
            <p:nvPr/>
          </p:nvSpPr>
          <p:spPr>
            <a:xfrm>
              <a:off x="7138743" y="4907421"/>
              <a:ext cx="6062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0.1mM</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MeJA</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xmlns="" id="{5077AB51-77A4-4201-B7CB-55DB0F39DFE9}"/>
                </a:ext>
              </a:extLst>
            </p:cNvPr>
            <p:cNvSpPr txBox="1"/>
            <p:nvPr/>
          </p:nvSpPr>
          <p:spPr>
            <a:xfrm>
              <a:off x="7813206" y="4914618"/>
              <a:ext cx="5421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panose="020F0502020204030204"/>
                  <a:ea typeface="+mn-ea"/>
                  <a:cs typeface="+mn-cs"/>
                </a:rPr>
                <a:t>1mM</a:t>
              </a:r>
              <a:br>
                <a:rPr kumimoji="0" lang="en-US" sz="1100" b="1" i="0" u="none" strike="noStrike" kern="1200" cap="none" spc="0" normalizeH="0" baseline="0" noProof="0">
                  <a:ln>
                    <a:noFill/>
                  </a:ln>
                  <a:effectLst/>
                  <a:uLnTx/>
                  <a:uFillTx/>
                  <a:latin typeface="Calibri" panose="020F0502020204030204"/>
                  <a:ea typeface="+mn-ea"/>
                  <a:cs typeface="+mn-cs"/>
                </a:rPr>
              </a:br>
              <a:r>
                <a:rPr kumimoji="0" lang="en-US" sz="1100" b="1" i="0" u="none" strike="noStrike" kern="1200" cap="none" spc="0" normalizeH="0" baseline="0" noProof="0" err="1">
                  <a:ln>
                    <a:noFill/>
                  </a:ln>
                  <a:effectLst/>
                  <a:uLnTx/>
                  <a:uFillTx/>
                  <a:latin typeface="Calibri" panose="020F0502020204030204"/>
                  <a:ea typeface="+mn-ea"/>
                  <a:cs typeface="+mn-cs"/>
                </a:rPr>
                <a:t>MeJA</a:t>
              </a:r>
              <a:r>
                <a:rPr kumimoji="0" lang="en-US" sz="1100" b="1" i="0" u="none" strike="noStrike" kern="1200" cap="none" spc="0" normalizeH="0" baseline="0" noProof="0">
                  <a:ln>
                    <a:noFill/>
                  </a:ln>
                  <a:effectLst/>
                  <a:uLnTx/>
                  <a:uFillTx/>
                  <a:latin typeface="Calibri" panose="020F0502020204030204"/>
                  <a:ea typeface="+mn-ea"/>
                  <a:cs typeface="+mn-cs"/>
                </a:rPr>
                <a:t> </a:t>
              </a:r>
              <a:endParaRPr kumimoji="0" lang="nl-NL" sz="1100" b="1" i="0" u="none" strike="noStrike" kern="1200" cap="none" spc="0" normalizeH="0" baseline="0" noProof="0">
                <a:ln>
                  <a:noFill/>
                </a:ln>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xmlns="" id="{B1D73C07-49A2-46CF-9B84-5F0C109FE0F7}"/>
                </a:ext>
              </a:extLst>
            </p:cNvPr>
            <p:cNvSpPr txBox="1"/>
            <p:nvPr/>
          </p:nvSpPr>
          <p:spPr>
            <a:xfrm>
              <a:off x="8294162" y="4930493"/>
              <a:ext cx="92204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Pieris </a:t>
              </a:r>
              <a:b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1" u="none" strike="noStrike" kern="1200" cap="none" spc="0" normalizeH="0" baseline="0" noProof="0" err="1">
                  <a:ln>
                    <a:noFill/>
                  </a:ln>
                  <a:solidFill>
                    <a:prstClr val="black"/>
                  </a:solidFill>
                  <a:effectLst/>
                  <a:uLnTx/>
                  <a:uFillTx/>
                  <a:latin typeface="Calibri" panose="020F0502020204030204"/>
                  <a:ea typeface="+mn-ea"/>
                  <a:cs typeface="+mn-cs"/>
                </a:rPr>
                <a:t>brassicae</a:t>
              </a:r>
              <a:r>
                <a:rPr kumimoji="0" lang="en-US" sz="1100" b="1"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100" b="1" u="none" strike="noStrike" kern="1200" cap="none" spc="0" normalizeH="0" baseline="0" noProof="0">
                  <a:ln>
                    <a:noFill/>
                  </a:ln>
                  <a:solidFill>
                    <a:prstClr val="black"/>
                  </a:solidFill>
                  <a:effectLst/>
                  <a:uLnTx/>
                  <a:uFillTx/>
                  <a:latin typeface="Calibri" panose="020F0502020204030204"/>
                  <a:ea typeface="+mn-ea"/>
                  <a:cs typeface="+mn-cs"/>
                </a:rPr>
                <a:t>OS</a:t>
              </a:r>
              <a:endParaRPr kumimoji="0" lang="nl-NL" sz="1100" b="1"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9" name="Picture 58" descr="A close up of a cabbage&#10;&#10;Description automatically generated">
            <a:extLst>
              <a:ext uri="{FF2B5EF4-FFF2-40B4-BE49-F238E27FC236}">
                <a16:creationId xmlns:a16="http://schemas.microsoft.com/office/drawing/2014/main" xmlns="" id="{1E8770F5-55B9-49A1-AE4F-04218EC49C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4931797" y="1506178"/>
            <a:ext cx="593920" cy="347903"/>
          </a:xfrm>
          <a:prstGeom prst="rect">
            <a:avLst/>
          </a:prstGeom>
        </p:spPr>
      </p:pic>
      <p:pic>
        <p:nvPicPr>
          <p:cNvPr id="60" name="Picture 59" descr="A picture containing plant, small, sitting, vase&#10;&#10;Description automatically generated">
            <a:extLst>
              <a:ext uri="{FF2B5EF4-FFF2-40B4-BE49-F238E27FC236}">
                <a16:creationId xmlns:a16="http://schemas.microsoft.com/office/drawing/2014/main" xmlns="" id="{6BC833A8-4B5D-4EBB-8E69-3B8F0C793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808" y="1349748"/>
            <a:ext cx="288149" cy="562801"/>
          </a:xfrm>
          <a:prstGeom prst="rect">
            <a:avLst/>
          </a:prstGeom>
        </p:spPr>
      </p:pic>
      <p:sp>
        <p:nvSpPr>
          <p:cNvPr id="61" name="Oval 60">
            <a:extLst>
              <a:ext uri="{FF2B5EF4-FFF2-40B4-BE49-F238E27FC236}">
                <a16:creationId xmlns:a16="http://schemas.microsoft.com/office/drawing/2014/main" xmlns="" id="{8A0F816E-EC27-49E3-855D-D9FD24A23AA5}"/>
              </a:ext>
            </a:extLst>
          </p:cNvPr>
          <p:cNvSpPr/>
          <p:nvPr/>
        </p:nvSpPr>
        <p:spPr>
          <a:xfrm>
            <a:off x="4625001" y="1242743"/>
            <a:ext cx="1011870" cy="184350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xmlns="" id="{5C752419-5334-41A0-9D8E-DDEB74EF0A53}"/>
              </a:ext>
            </a:extLst>
          </p:cNvPr>
          <p:cNvSpPr/>
          <p:nvPr/>
        </p:nvSpPr>
        <p:spPr>
          <a:xfrm>
            <a:off x="5453495" y="1236048"/>
            <a:ext cx="1011870" cy="1843509"/>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2">
                  <a:lumMod val="50000"/>
                </a:schemeClr>
              </a:solidFill>
            </a:endParaRPr>
          </a:p>
        </p:txBody>
      </p:sp>
      <p:grpSp>
        <p:nvGrpSpPr>
          <p:cNvPr id="75" name="Group 74">
            <a:extLst>
              <a:ext uri="{FF2B5EF4-FFF2-40B4-BE49-F238E27FC236}">
                <a16:creationId xmlns:a16="http://schemas.microsoft.com/office/drawing/2014/main" xmlns="" id="{947EE0EA-9072-4DD5-9873-9901FF3C8F10}"/>
              </a:ext>
            </a:extLst>
          </p:cNvPr>
          <p:cNvGrpSpPr/>
          <p:nvPr/>
        </p:nvGrpSpPr>
        <p:grpSpPr>
          <a:xfrm>
            <a:off x="-71729" y="855785"/>
            <a:ext cx="4124088" cy="4960834"/>
            <a:chOff x="-71729" y="855785"/>
            <a:chExt cx="4124088" cy="4960834"/>
          </a:xfrm>
        </p:grpSpPr>
        <p:pic>
          <p:nvPicPr>
            <p:cNvPr id="1026" name="Picture 2" descr="LI-3100C - Plants - Leaf Area Meter by DMP Ltd.">
              <a:extLst>
                <a:ext uri="{FF2B5EF4-FFF2-40B4-BE49-F238E27FC236}">
                  <a16:creationId xmlns:a16="http://schemas.microsoft.com/office/drawing/2014/main" xmlns="" id="{5EB30CE9-9BB5-44AA-A418-07AD17FAC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9" y="1430713"/>
              <a:ext cx="2309031" cy="115451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xmlns="" id="{27F4C045-4972-42B7-8BE5-35F31680F2D7}"/>
                </a:ext>
              </a:extLst>
            </p:cNvPr>
            <p:cNvGrpSpPr/>
            <p:nvPr/>
          </p:nvGrpSpPr>
          <p:grpSpPr>
            <a:xfrm>
              <a:off x="272181" y="1756740"/>
              <a:ext cx="3780178" cy="4059879"/>
              <a:chOff x="192270" y="984817"/>
              <a:chExt cx="3780178" cy="4059879"/>
            </a:xfrm>
          </p:grpSpPr>
          <p:sp>
            <p:nvSpPr>
              <p:cNvPr id="63" name="TextBox 62">
                <a:extLst>
                  <a:ext uri="{FF2B5EF4-FFF2-40B4-BE49-F238E27FC236}">
                    <a16:creationId xmlns:a16="http://schemas.microsoft.com/office/drawing/2014/main" xmlns="" id="{ED5954B7-F2F1-4547-A6E4-677836C1D7FF}"/>
                  </a:ext>
                </a:extLst>
              </p:cNvPr>
              <p:cNvSpPr txBox="1"/>
              <p:nvPr/>
            </p:nvSpPr>
            <p:spPr>
              <a:xfrm>
                <a:off x="2100216" y="984817"/>
                <a:ext cx="1843582" cy="646331"/>
              </a:xfrm>
              <a:prstGeom prst="rect">
                <a:avLst/>
              </a:prstGeom>
              <a:noFill/>
            </p:spPr>
            <p:txBody>
              <a:bodyPr wrap="none" rtlCol="0">
                <a:spAutoFit/>
              </a:bodyPr>
              <a:lstStyle/>
              <a:p>
                <a:pPr algn="ctr"/>
                <a:r>
                  <a:rPr lang="en-US" b="1">
                    <a:solidFill>
                      <a:schemeClr val="accent2"/>
                    </a:solidFill>
                  </a:rPr>
                  <a:t>1. Total leaf area</a:t>
                </a:r>
                <a:br>
                  <a:rPr lang="en-US" b="1">
                    <a:solidFill>
                      <a:schemeClr val="accent2"/>
                    </a:solidFill>
                  </a:rPr>
                </a:br>
                <a:r>
                  <a:rPr lang="en-US" b="1">
                    <a:solidFill>
                      <a:schemeClr val="accent2"/>
                    </a:solidFill>
                  </a:rPr>
                  <a:t>(leaf area meter) </a:t>
                </a:r>
                <a:endParaRPr lang="nl-NL" b="1">
                  <a:solidFill>
                    <a:schemeClr val="accent2"/>
                  </a:solidFill>
                </a:endParaRPr>
              </a:p>
            </p:txBody>
          </p:sp>
          <p:sp>
            <p:nvSpPr>
              <p:cNvPr id="65" name="TextBox 64">
                <a:extLst>
                  <a:ext uri="{FF2B5EF4-FFF2-40B4-BE49-F238E27FC236}">
                    <a16:creationId xmlns:a16="http://schemas.microsoft.com/office/drawing/2014/main" xmlns="" id="{F46E1DEA-ED0D-4168-9E1A-2813F257483C}"/>
                  </a:ext>
                </a:extLst>
              </p:cNvPr>
              <p:cNvSpPr txBox="1"/>
              <p:nvPr/>
            </p:nvSpPr>
            <p:spPr>
              <a:xfrm>
                <a:off x="2318524" y="2013686"/>
                <a:ext cx="1422569" cy="646331"/>
              </a:xfrm>
              <a:prstGeom prst="rect">
                <a:avLst/>
              </a:prstGeom>
              <a:noFill/>
            </p:spPr>
            <p:txBody>
              <a:bodyPr wrap="none" rtlCol="0">
                <a:spAutoFit/>
              </a:bodyPr>
              <a:lstStyle/>
              <a:p>
                <a:pPr algn="ctr"/>
                <a:r>
                  <a:rPr lang="en-US" b="1">
                    <a:solidFill>
                      <a:schemeClr val="accent2"/>
                    </a:solidFill>
                  </a:rPr>
                  <a:t>2. Leaf width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6" name="TextBox 65">
                <a:extLst>
                  <a:ext uri="{FF2B5EF4-FFF2-40B4-BE49-F238E27FC236}">
                    <a16:creationId xmlns:a16="http://schemas.microsoft.com/office/drawing/2014/main" xmlns="" id="{1AC0D29A-3087-496D-9965-17C866C2838C}"/>
                  </a:ext>
                </a:extLst>
              </p:cNvPr>
              <p:cNvSpPr txBox="1"/>
              <p:nvPr/>
            </p:nvSpPr>
            <p:spPr>
              <a:xfrm>
                <a:off x="2285107" y="2996175"/>
                <a:ext cx="1473801" cy="646331"/>
              </a:xfrm>
              <a:prstGeom prst="rect">
                <a:avLst/>
              </a:prstGeom>
              <a:noFill/>
            </p:spPr>
            <p:txBody>
              <a:bodyPr wrap="none" rtlCol="0">
                <a:spAutoFit/>
              </a:bodyPr>
              <a:lstStyle/>
              <a:p>
                <a:pPr algn="ctr"/>
                <a:r>
                  <a:rPr lang="en-US" b="1">
                    <a:solidFill>
                      <a:schemeClr val="accent2"/>
                    </a:solidFill>
                  </a:rPr>
                  <a:t>3. Leaf length</a:t>
                </a:r>
                <a:br>
                  <a:rPr lang="en-US" b="1">
                    <a:solidFill>
                      <a:schemeClr val="accent2"/>
                    </a:solidFill>
                  </a:rPr>
                </a:br>
                <a:r>
                  <a:rPr lang="en-US" b="1">
                    <a:solidFill>
                      <a:schemeClr val="accent2"/>
                    </a:solidFill>
                  </a:rPr>
                  <a:t>(2</a:t>
                </a:r>
                <a:r>
                  <a:rPr lang="en-US" b="1" baseline="30000">
                    <a:solidFill>
                      <a:schemeClr val="accent2"/>
                    </a:solidFill>
                  </a:rPr>
                  <a:t>nd</a:t>
                </a:r>
                <a:r>
                  <a:rPr lang="en-US" b="1">
                    <a:solidFill>
                      <a:schemeClr val="accent2"/>
                    </a:solidFill>
                  </a:rPr>
                  <a:t> leaf) </a:t>
                </a:r>
                <a:endParaRPr lang="nl-NL" b="1">
                  <a:solidFill>
                    <a:schemeClr val="accent2"/>
                  </a:solidFill>
                </a:endParaRPr>
              </a:p>
            </p:txBody>
          </p:sp>
          <p:sp>
            <p:nvSpPr>
              <p:cNvPr id="67" name="TextBox 66">
                <a:extLst>
                  <a:ext uri="{FF2B5EF4-FFF2-40B4-BE49-F238E27FC236}">
                    <a16:creationId xmlns:a16="http://schemas.microsoft.com/office/drawing/2014/main" xmlns="" id="{EE18F5BA-1D86-4D5D-ADDC-33C3363528DA}"/>
                  </a:ext>
                </a:extLst>
              </p:cNvPr>
              <p:cNvSpPr txBox="1"/>
              <p:nvPr/>
            </p:nvSpPr>
            <p:spPr>
              <a:xfrm>
                <a:off x="2084687" y="4030779"/>
                <a:ext cx="1887761" cy="923330"/>
              </a:xfrm>
              <a:prstGeom prst="rect">
                <a:avLst/>
              </a:prstGeom>
              <a:noFill/>
            </p:spPr>
            <p:txBody>
              <a:bodyPr wrap="none" rtlCol="0">
                <a:spAutoFit/>
              </a:bodyPr>
              <a:lstStyle/>
              <a:p>
                <a:pPr algn="ctr"/>
                <a:r>
                  <a:rPr lang="en-US" b="1">
                    <a:solidFill>
                      <a:schemeClr val="accent2"/>
                    </a:solidFill>
                  </a:rPr>
                  <a:t>3. Leaf dry weight</a:t>
                </a:r>
                <a:br>
                  <a:rPr lang="en-US" b="1">
                    <a:solidFill>
                      <a:schemeClr val="accent2"/>
                    </a:solidFill>
                  </a:rPr>
                </a:br>
                <a:r>
                  <a:rPr lang="en-US" b="1">
                    <a:solidFill>
                      <a:schemeClr val="accent2"/>
                    </a:solidFill>
                  </a:rPr>
                  <a:t>(72hrs at 60◦C)</a:t>
                </a:r>
                <a:br>
                  <a:rPr lang="en-US" b="1">
                    <a:solidFill>
                      <a:schemeClr val="accent2"/>
                    </a:solidFill>
                  </a:rPr>
                </a:br>
                <a:endParaRPr lang="nl-NL" b="1">
                  <a:solidFill>
                    <a:schemeClr val="accent2"/>
                  </a:solidFill>
                </a:endParaRPr>
              </a:p>
            </p:txBody>
          </p:sp>
          <p:pic>
            <p:nvPicPr>
              <p:cNvPr id="1028" name="Picture 4" descr="STARRETT 4-Way Vernier Caliper, Range 0 in to 8 in, 0 mm to 203.2 mm,  Graduations 0.02 mm - 2ZUF5|125MEA-8/200 - Grainger">
                <a:extLst>
                  <a:ext uri="{FF2B5EF4-FFF2-40B4-BE49-F238E27FC236}">
                    <a16:creationId xmlns:a16="http://schemas.microsoft.com/office/drawing/2014/main" xmlns="" id="{48A13DA6-AAE6-458D-B607-E4953F8F56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158" y="2338449"/>
                <a:ext cx="1495605" cy="149560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 picture containing indoor, table, sitting, food&#10;&#10;Description automatically generated">
                <a:extLst>
                  <a:ext uri="{FF2B5EF4-FFF2-40B4-BE49-F238E27FC236}">
                    <a16:creationId xmlns:a16="http://schemas.microsoft.com/office/drawing/2014/main" xmlns="" id="{016017FC-6CF3-48D8-AA20-6A80EC04FB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92270" y="4045460"/>
                <a:ext cx="1959543" cy="999236"/>
              </a:xfrm>
              <a:prstGeom prst="rect">
                <a:avLst/>
              </a:prstGeom>
            </p:spPr>
          </p:pic>
        </p:grpSp>
        <p:sp>
          <p:nvSpPr>
            <p:cNvPr id="76" name="TextBox 75">
              <a:extLst>
                <a:ext uri="{FF2B5EF4-FFF2-40B4-BE49-F238E27FC236}">
                  <a16:creationId xmlns:a16="http://schemas.microsoft.com/office/drawing/2014/main" xmlns="" id="{A9573299-20C6-42C6-9AF0-C0BBF4A73047}"/>
                </a:ext>
              </a:extLst>
            </p:cNvPr>
            <p:cNvSpPr txBox="1"/>
            <p:nvPr/>
          </p:nvSpPr>
          <p:spPr>
            <a:xfrm>
              <a:off x="2495716" y="855785"/>
              <a:ext cx="1354602" cy="369332"/>
            </a:xfrm>
            <a:prstGeom prst="rect">
              <a:avLst/>
            </a:prstGeom>
            <a:noFill/>
          </p:spPr>
          <p:txBody>
            <a:bodyPr wrap="none" rtlCol="0">
              <a:spAutoFit/>
            </a:bodyPr>
            <a:lstStyle/>
            <a:p>
              <a:pPr algn="ctr"/>
              <a:r>
                <a:rPr lang="en-US" b="1" i="1">
                  <a:solidFill>
                    <a:schemeClr val="accent2"/>
                  </a:solidFill>
                </a:rPr>
                <a:t>B. </a:t>
              </a:r>
              <a:r>
                <a:rPr lang="en-US" b="1" i="1" err="1">
                  <a:solidFill>
                    <a:schemeClr val="accent2"/>
                  </a:solidFill>
                </a:rPr>
                <a:t>oleraceae</a:t>
              </a:r>
              <a:endParaRPr lang="nl-NL" b="1" i="1">
                <a:solidFill>
                  <a:schemeClr val="accent2"/>
                </a:solidFill>
              </a:endParaRPr>
            </a:p>
          </p:txBody>
        </p:sp>
      </p:grpSp>
      <p:grpSp>
        <p:nvGrpSpPr>
          <p:cNvPr id="74" name="Group 73">
            <a:extLst>
              <a:ext uri="{FF2B5EF4-FFF2-40B4-BE49-F238E27FC236}">
                <a16:creationId xmlns:a16="http://schemas.microsoft.com/office/drawing/2014/main" xmlns="" id="{10AC2758-EB16-4507-BC9B-2B699270FD66}"/>
              </a:ext>
            </a:extLst>
          </p:cNvPr>
          <p:cNvGrpSpPr/>
          <p:nvPr/>
        </p:nvGrpSpPr>
        <p:grpSpPr>
          <a:xfrm>
            <a:off x="7270172" y="852183"/>
            <a:ext cx="4756791" cy="4471258"/>
            <a:chOff x="7270172" y="852183"/>
            <a:chExt cx="4756791" cy="4471258"/>
          </a:xfrm>
        </p:grpSpPr>
        <p:sp>
          <p:nvSpPr>
            <p:cNvPr id="73" name="TextBox 72">
              <a:extLst>
                <a:ext uri="{FF2B5EF4-FFF2-40B4-BE49-F238E27FC236}">
                  <a16:creationId xmlns:a16="http://schemas.microsoft.com/office/drawing/2014/main" xmlns="" id="{513F3F66-D811-4E6D-8797-E913AB276C2A}"/>
                </a:ext>
              </a:extLst>
            </p:cNvPr>
            <p:cNvSpPr txBox="1"/>
            <p:nvPr/>
          </p:nvSpPr>
          <p:spPr>
            <a:xfrm>
              <a:off x="7293859" y="1690521"/>
              <a:ext cx="2498055" cy="369332"/>
            </a:xfrm>
            <a:prstGeom prst="rect">
              <a:avLst/>
            </a:prstGeom>
            <a:noFill/>
          </p:spPr>
          <p:txBody>
            <a:bodyPr wrap="none" rtlCol="0">
              <a:spAutoFit/>
            </a:bodyPr>
            <a:lstStyle/>
            <a:p>
              <a:pPr algn="ctr"/>
              <a:r>
                <a:rPr lang="en-US" b="1">
                  <a:solidFill>
                    <a:schemeClr val="accent2">
                      <a:lumMod val="50000"/>
                    </a:schemeClr>
                  </a:solidFill>
                </a:rPr>
                <a:t>1. Total number of fruits</a:t>
              </a:r>
              <a:endParaRPr lang="nl-NL" b="1">
                <a:solidFill>
                  <a:schemeClr val="accent2">
                    <a:lumMod val="50000"/>
                  </a:schemeClr>
                </a:solidFill>
              </a:endParaRPr>
            </a:p>
          </p:txBody>
        </p:sp>
        <p:pic>
          <p:nvPicPr>
            <p:cNvPr id="71" name="Picture 70" descr="A picture containing indoor, small, sitting, table&#10;&#10;Description automatically generated">
              <a:extLst>
                <a:ext uri="{FF2B5EF4-FFF2-40B4-BE49-F238E27FC236}">
                  <a16:creationId xmlns:a16="http://schemas.microsoft.com/office/drawing/2014/main" xmlns="" id="{878761BA-E924-4C51-881D-11CC50B11C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616" t="23465" b="21406"/>
            <a:stretch/>
          </p:blipFill>
          <p:spPr>
            <a:xfrm rot="5400000">
              <a:off x="9808593" y="1358560"/>
              <a:ext cx="1820121" cy="1011871"/>
            </a:xfrm>
            <a:prstGeom prst="rect">
              <a:avLst/>
            </a:prstGeom>
          </p:spPr>
        </p:pic>
        <p:sp>
          <p:nvSpPr>
            <p:cNvPr id="77" name="TextBox 76">
              <a:extLst>
                <a:ext uri="{FF2B5EF4-FFF2-40B4-BE49-F238E27FC236}">
                  <a16:creationId xmlns:a16="http://schemas.microsoft.com/office/drawing/2014/main" xmlns="" id="{54067CDF-95E9-4714-8FD9-F51B312E8605}"/>
                </a:ext>
              </a:extLst>
            </p:cNvPr>
            <p:cNvSpPr txBox="1"/>
            <p:nvPr/>
          </p:nvSpPr>
          <p:spPr>
            <a:xfrm>
              <a:off x="7721131" y="852183"/>
              <a:ext cx="1241110" cy="369332"/>
            </a:xfrm>
            <a:prstGeom prst="rect">
              <a:avLst/>
            </a:prstGeom>
            <a:noFill/>
          </p:spPr>
          <p:txBody>
            <a:bodyPr wrap="none" rtlCol="0">
              <a:spAutoFit/>
            </a:bodyPr>
            <a:lstStyle/>
            <a:p>
              <a:pPr algn="ctr"/>
              <a:r>
                <a:rPr lang="en-US" b="1" i="1">
                  <a:solidFill>
                    <a:schemeClr val="accent2">
                      <a:lumMod val="50000"/>
                    </a:schemeClr>
                  </a:solidFill>
                </a:rPr>
                <a:t>A. thaliana</a:t>
              </a:r>
              <a:endParaRPr lang="nl-NL" b="1" i="1">
                <a:solidFill>
                  <a:schemeClr val="accent2">
                    <a:lumMod val="50000"/>
                  </a:schemeClr>
                </a:solidFill>
              </a:endParaRPr>
            </a:p>
          </p:txBody>
        </p:sp>
        <p:sp>
          <p:nvSpPr>
            <p:cNvPr id="78" name="TextBox 77">
              <a:extLst>
                <a:ext uri="{FF2B5EF4-FFF2-40B4-BE49-F238E27FC236}">
                  <a16:creationId xmlns:a16="http://schemas.microsoft.com/office/drawing/2014/main" xmlns="" id="{53E05CB7-6DC9-4E58-B448-872EF649E096}"/>
                </a:ext>
              </a:extLst>
            </p:cNvPr>
            <p:cNvSpPr txBox="1"/>
            <p:nvPr/>
          </p:nvSpPr>
          <p:spPr>
            <a:xfrm>
              <a:off x="7361117" y="3286044"/>
              <a:ext cx="2386230" cy="830997"/>
            </a:xfrm>
            <a:prstGeom prst="rect">
              <a:avLst/>
            </a:prstGeom>
            <a:noFill/>
          </p:spPr>
          <p:txBody>
            <a:bodyPr wrap="none" rtlCol="0">
              <a:spAutoFit/>
            </a:bodyPr>
            <a:lstStyle/>
            <a:p>
              <a:pPr algn="ctr"/>
              <a:r>
                <a:rPr lang="en-US" b="1">
                  <a:solidFill>
                    <a:schemeClr val="accent2">
                      <a:lumMod val="50000"/>
                    </a:schemeClr>
                  </a:solidFill>
                </a:rPr>
                <a:t>2. Leaf dry weight</a:t>
              </a:r>
              <a:br>
                <a:rPr lang="en-US" b="1">
                  <a:solidFill>
                    <a:schemeClr val="accent2">
                      <a:lumMod val="50000"/>
                    </a:schemeClr>
                  </a:solidFill>
                </a:rPr>
              </a:br>
              <a:r>
                <a:rPr lang="en-US" b="1">
                  <a:solidFill>
                    <a:schemeClr val="accent2">
                      <a:lumMod val="50000"/>
                    </a:schemeClr>
                  </a:solidFill>
                </a:rPr>
                <a:t>(72hrs at 60◦C)</a:t>
              </a:r>
              <a:br>
                <a:rPr lang="en-US" b="1">
                  <a:solidFill>
                    <a:schemeClr val="accent2">
                      <a:lumMod val="50000"/>
                    </a:schemeClr>
                  </a:solidFill>
                </a:rPr>
              </a:br>
              <a:r>
                <a:rPr lang="en-US" sz="1200" b="1">
                  <a:solidFill>
                    <a:srgbClr val="C00000"/>
                  </a:solidFill>
                </a:rPr>
                <a:t>Not very accurate (qPCR sampling)</a:t>
              </a:r>
              <a:endParaRPr lang="nl-NL" b="1">
                <a:solidFill>
                  <a:srgbClr val="C00000"/>
                </a:solidFill>
              </a:endParaRPr>
            </a:p>
          </p:txBody>
        </p:sp>
        <p:sp>
          <p:nvSpPr>
            <p:cNvPr id="79" name="TextBox 78">
              <a:extLst>
                <a:ext uri="{FF2B5EF4-FFF2-40B4-BE49-F238E27FC236}">
                  <a16:creationId xmlns:a16="http://schemas.microsoft.com/office/drawing/2014/main" xmlns="" id="{3D51A6E8-A753-4323-ABC7-B9E4F3E525C4}"/>
                </a:ext>
              </a:extLst>
            </p:cNvPr>
            <p:cNvSpPr txBox="1"/>
            <p:nvPr/>
          </p:nvSpPr>
          <p:spPr>
            <a:xfrm>
              <a:off x="7270172" y="4677110"/>
              <a:ext cx="2757230" cy="646331"/>
            </a:xfrm>
            <a:prstGeom prst="rect">
              <a:avLst/>
            </a:prstGeom>
            <a:noFill/>
          </p:spPr>
          <p:txBody>
            <a:bodyPr wrap="none" rtlCol="0">
              <a:spAutoFit/>
            </a:bodyPr>
            <a:lstStyle/>
            <a:p>
              <a:pPr algn="ctr"/>
              <a:r>
                <a:rPr lang="en-US" b="1">
                  <a:solidFill>
                    <a:schemeClr val="accent2">
                      <a:lumMod val="50000"/>
                    </a:schemeClr>
                  </a:solidFill>
                </a:rPr>
                <a:t>3. Inflorescence dry weight</a:t>
              </a:r>
              <a:br>
                <a:rPr lang="en-US" b="1">
                  <a:solidFill>
                    <a:schemeClr val="accent2">
                      <a:lumMod val="50000"/>
                    </a:schemeClr>
                  </a:solidFill>
                </a:rPr>
              </a:br>
              <a:r>
                <a:rPr lang="en-US" b="1">
                  <a:solidFill>
                    <a:schemeClr val="accent2">
                      <a:lumMod val="50000"/>
                    </a:schemeClr>
                  </a:solidFill>
                </a:rPr>
                <a:t>(72hrs at 60◦C)</a:t>
              </a:r>
              <a:endParaRPr lang="nl-NL" b="1">
                <a:solidFill>
                  <a:schemeClr val="accent2">
                    <a:lumMod val="50000"/>
                  </a:schemeClr>
                </a:solidFill>
              </a:endParaRPr>
            </a:p>
          </p:txBody>
        </p:sp>
        <p:pic>
          <p:nvPicPr>
            <p:cNvPr id="80" name="Picture 79" descr="A picture containing indoor, table, sitting, food&#10;&#10;Description automatically generated">
              <a:extLst>
                <a:ext uri="{FF2B5EF4-FFF2-40B4-BE49-F238E27FC236}">
                  <a16:creationId xmlns:a16="http://schemas.microsoft.com/office/drawing/2014/main" xmlns="" id="{618F285D-3246-4032-8E8D-10382DFD26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019"/>
            <a:stretch/>
          </p:blipFill>
          <p:spPr>
            <a:xfrm>
              <a:off x="10067420" y="3606741"/>
              <a:ext cx="1959543" cy="999236"/>
            </a:xfrm>
            <a:prstGeom prst="rect">
              <a:avLst/>
            </a:prstGeom>
          </p:spPr>
        </p:pic>
      </p:grpSp>
      <p:sp>
        <p:nvSpPr>
          <p:cNvPr id="81" name="Rectangle 80">
            <a:extLst>
              <a:ext uri="{FF2B5EF4-FFF2-40B4-BE49-F238E27FC236}">
                <a16:creationId xmlns:a16="http://schemas.microsoft.com/office/drawing/2014/main" xmlns="" id="{12DCC5F6-B0C4-45B7-8B4B-587BE04EF721}"/>
              </a:ext>
            </a:extLst>
          </p:cNvPr>
          <p:cNvSpPr/>
          <p:nvPr/>
        </p:nvSpPr>
        <p:spPr>
          <a:xfrm>
            <a:off x="126929" y="156815"/>
            <a:ext cx="4243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Measured traits</a:t>
            </a:r>
          </a:p>
        </p:txBody>
      </p:sp>
    </p:spTree>
    <p:extLst>
      <p:ext uri="{BB962C8B-B14F-4D97-AF65-F5344CB8AC3E}">
        <p14:creationId xmlns:p14="http://schemas.microsoft.com/office/powerpoint/2010/main" val="6398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D413C365-0F81-4629-81A7-039887D163EF}"/>
              </a:ext>
            </a:extLst>
          </p:cNvPr>
          <p:cNvGrpSpPr/>
          <p:nvPr/>
        </p:nvGrpSpPr>
        <p:grpSpPr>
          <a:xfrm>
            <a:off x="2152213" y="704836"/>
            <a:ext cx="7887574" cy="2934986"/>
            <a:chOff x="714165" y="303026"/>
            <a:chExt cx="7887574" cy="2934986"/>
          </a:xfrm>
        </p:grpSpPr>
        <p:pic>
          <p:nvPicPr>
            <p:cNvPr id="3" name="Picture 2" descr="A picture containing indoor, food, box, different&#10;&#10;Description automatically generated">
              <a:extLst>
                <a:ext uri="{FF2B5EF4-FFF2-40B4-BE49-F238E27FC236}">
                  <a16:creationId xmlns:a16="http://schemas.microsoft.com/office/drawing/2014/main" xmlns="" id="{1D6CC5E9-BA43-43F2-8D06-3D78C80B75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44" t="23809" r="21265" b="22722"/>
            <a:stretch/>
          </p:blipFill>
          <p:spPr>
            <a:xfrm rot="5400000">
              <a:off x="231054" y="786141"/>
              <a:ext cx="2934982" cy="1968759"/>
            </a:xfrm>
            <a:prstGeom prst="rect">
              <a:avLst/>
            </a:prstGeom>
          </p:spPr>
        </p:pic>
        <p:pic>
          <p:nvPicPr>
            <p:cNvPr id="5" name="Picture 4" descr="A picture containing indoor, photo, food, different&#10;&#10;Description automatically generated">
              <a:extLst>
                <a:ext uri="{FF2B5EF4-FFF2-40B4-BE49-F238E27FC236}">
                  <a16:creationId xmlns:a16="http://schemas.microsoft.com/office/drawing/2014/main" xmlns="" id="{BC0456F9-106E-4253-BF69-0909FDE3B6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06" t="19320" r="16295" b="23537"/>
            <a:stretch/>
          </p:blipFill>
          <p:spPr>
            <a:xfrm rot="5400000">
              <a:off x="2247967" y="786137"/>
              <a:ext cx="2934981" cy="1968759"/>
            </a:xfrm>
            <a:prstGeom prst="rect">
              <a:avLst/>
            </a:prstGeom>
          </p:spPr>
        </p:pic>
        <p:pic>
          <p:nvPicPr>
            <p:cNvPr id="7" name="Picture 6" descr="A picture containing indoor, food, photo, different&#10;&#10;Description automatically generated">
              <a:extLst>
                <a:ext uri="{FF2B5EF4-FFF2-40B4-BE49-F238E27FC236}">
                  <a16:creationId xmlns:a16="http://schemas.microsoft.com/office/drawing/2014/main" xmlns="" id="{A334A8FD-FAEB-4E6F-811F-B5B6AABEE72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80" t="17823" r="16187" b="28980"/>
            <a:stretch/>
          </p:blipFill>
          <p:spPr>
            <a:xfrm rot="5400000">
              <a:off x="4210987" y="840029"/>
              <a:ext cx="2934980" cy="1860975"/>
            </a:xfrm>
            <a:prstGeom prst="rect">
              <a:avLst/>
            </a:prstGeom>
          </p:spPr>
        </p:pic>
        <p:pic>
          <p:nvPicPr>
            <p:cNvPr id="9" name="Picture 8" descr="A picture containing indoor, photo, items, different&#10;&#10;Description automatically generated">
              <a:extLst>
                <a:ext uri="{FF2B5EF4-FFF2-40B4-BE49-F238E27FC236}">
                  <a16:creationId xmlns:a16="http://schemas.microsoft.com/office/drawing/2014/main" xmlns="" id="{B4959159-FC6A-4F84-B6AE-45A0F9E905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26" t="17279" r="12070" b="16735"/>
            <a:stretch/>
          </p:blipFill>
          <p:spPr>
            <a:xfrm rot="5400000">
              <a:off x="6161939" y="798207"/>
              <a:ext cx="2934978" cy="1944623"/>
            </a:xfrm>
            <a:prstGeom prst="rect">
              <a:avLst/>
            </a:prstGeom>
          </p:spPr>
        </p:pic>
      </p:grpSp>
      <p:grpSp>
        <p:nvGrpSpPr>
          <p:cNvPr id="2" name="Group 1">
            <a:extLst>
              <a:ext uri="{FF2B5EF4-FFF2-40B4-BE49-F238E27FC236}">
                <a16:creationId xmlns:a16="http://schemas.microsoft.com/office/drawing/2014/main" xmlns="" id="{15CD1880-5023-4384-AB0F-5A76A24BAD44}"/>
              </a:ext>
            </a:extLst>
          </p:cNvPr>
          <p:cNvGrpSpPr/>
          <p:nvPr/>
        </p:nvGrpSpPr>
        <p:grpSpPr>
          <a:xfrm>
            <a:off x="2100721" y="3749628"/>
            <a:ext cx="7990557" cy="2840854"/>
            <a:chOff x="2099354" y="3559946"/>
            <a:chExt cx="7990557" cy="2840854"/>
          </a:xfrm>
        </p:grpSpPr>
        <p:pic>
          <p:nvPicPr>
            <p:cNvPr id="12" name="Picture 11" descr="A picture containing indoor, food, pizza, open&#10;&#10;Description automatically generated">
              <a:extLst>
                <a:ext uri="{FF2B5EF4-FFF2-40B4-BE49-F238E27FC236}">
                  <a16:creationId xmlns:a16="http://schemas.microsoft.com/office/drawing/2014/main" xmlns="" id="{762642DA-5712-4E6D-B7A7-798F28FCB0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763" t="22848" r="19414" b="20029"/>
            <a:stretch/>
          </p:blipFill>
          <p:spPr>
            <a:xfrm rot="5400000">
              <a:off x="1696287" y="3963013"/>
              <a:ext cx="2840854" cy="2034720"/>
            </a:xfrm>
            <a:prstGeom prst="rect">
              <a:avLst/>
            </a:prstGeom>
          </p:spPr>
        </p:pic>
        <p:pic>
          <p:nvPicPr>
            <p:cNvPr id="14" name="Picture 13" descr="A picture containing photo, sitting, food, person&#10;&#10;Description automatically generated">
              <a:extLst>
                <a:ext uri="{FF2B5EF4-FFF2-40B4-BE49-F238E27FC236}">
                  <a16:creationId xmlns:a16="http://schemas.microsoft.com/office/drawing/2014/main" xmlns="" id="{219DFC61-C3DE-4DF8-8343-82103F03CA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148" t="23711" r="15245" b="16060"/>
            <a:stretch/>
          </p:blipFill>
          <p:spPr>
            <a:xfrm rot="5400000">
              <a:off x="3728683" y="4016936"/>
              <a:ext cx="2840853" cy="1926874"/>
            </a:xfrm>
            <a:prstGeom prst="rect">
              <a:avLst/>
            </a:prstGeom>
          </p:spPr>
        </p:pic>
        <p:pic>
          <p:nvPicPr>
            <p:cNvPr id="16" name="Picture 15" descr="A picture containing indoor, food, open, different&#10;&#10;Description automatically generated">
              <a:extLst>
                <a:ext uri="{FF2B5EF4-FFF2-40B4-BE49-F238E27FC236}">
                  <a16:creationId xmlns:a16="http://schemas.microsoft.com/office/drawing/2014/main" xmlns="" id="{95AD1100-3277-474A-987D-50C63A78BD8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750" t="21618" r="10965" b="17411"/>
            <a:stretch/>
          </p:blipFill>
          <p:spPr>
            <a:xfrm rot="5400000">
              <a:off x="5709229" y="4014863"/>
              <a:ext cx="2840852" cy="1931018"/>
            </a:xfrm>
            <a:prstGeom prst="rect">
              <a:avLst/>
            </a:prstGeom>
          </p:spPr>
        </p:pic>
        <p:pic>
          <p:nvPicPr>
            <p:cNvPr id="18" name="Picture 17" descr="A picture containing food, indoor, oven, microwave&#10;&#10;Description automatically generated">
              <a:extLst>
                <a:ext uri="{FF2B5EF4-FFF2-40B4-BE49-F238E27FC236}">
                  <a16:creationId xmlns:a16="http://schemas.microsoft.com/office/drawing/2014/main" xmlns="" id="{03312438-4835-4A33-92AC-216929B3355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019" t="13721" r="3915" b="13269"/>
            <a:stretch/>
          </p:blipFill>
          <p:spPr>
            <a:xfrm rot="5400000">
              <a:off x="7697910" y="4008799"/>
              <a:ext cx="2840853" cy="1943148"/>
            </a:xfrm>
            <a:prstGeom prst="rect">
              <a:avLst/>
            </a:prstGeom>
          </p:spPr>
        </p:pic>
      </p:grpSp>
      <p:sp>
        <p:nvSpPr>
          <p:cNvPr id="4" name="TextBox 3">
            <a:extLst>
              <a:ext uri="{FF2B5EF4-FFF2-40B4-BE49-F238E27FC236}">
                <a16:creationId xmlns:a16="http://schemas.microsoft.com/office/drawing/2014/main" xmlns="" id="{121FC058-EBB4-408F-99D8-871C88F5E66A}"/>
              </a:ext>
            </a:extLst>
          </p:cNvPr>
          <p:cNvSpPr txBox="1"/>
          <p:nvPr/>
        </p:nvSpPr>
        <p:spPr>
          <a:xfrm>
            <a:off x="477078" y="1948070"/>
            <a:ext cx="1366015" cy="369332"/>
          </a:xfrm>
          <a:prstGeom prst="rect">
            <a:avLst/>
          </a:prstGeom>
          <a:noFill/>
        </p:spPr>
        <p:txBody>
          <a:bodyPr wrap="none" rtlCol="0">
            <a:spAutoFit/>
          </a:bodyPr>
          <a:lstStyle/>
          <a:p>
            <a:r>
              <a:rPr lang="es-MX" b="1" i="1"/>
              <a:t>B. </a:t>
            </a:r>
            <a:r>
              <a:rPr lang="es-MX" b="1" i="1" err="1"/>
              <a:t>oleraceae</a:t>
            </a:r>
            <a:endParaRPr lang="nl-NL" b="1" i="1"/>
          </a:p>
        </p:txBody>
      </p:sp>
      <p:sp>
        <p:nvSpPr>
          <p:cNvPr id="13" name="TextBox 12">
            <a:extLst>
              <a:ext uri="{FF2B5EF4-FFF2-40B4-BE49-F238E27FC236}">
                <a16:creationId xmlns:a16="http://schemas.microsoft.com/office/drawing/2014/main" xmlns="" id="{A9C3920B-7EAD-4073-87E6-D363CD314682}"/>
              </a:ext>
            </a:extLst>
          </p:cNvPr>
          <p:cNvSpPr txBox="1"/>
          <p:nvPr/>
        </p:nvSpPr>
        <p:spPr>
          <a:xfrm>
            <a:off x="477078" y="4985388"/>
            <a:ext cx="1241109" cy="369332"/>
          </a:xfrm>
          <a:prstGeom prst="rect">
            <a:avLst/>
          </a:prstGeom>
          <a:noFill/>
        </p:spPr>
        <p:txBody>
          <a:bodyPr wrap="none" rtlCol="0">
            <a:spAutoFit/>
          </a:bodyPr>
          <a:lstStyle/>
          <a:p>
            <a:r>
              <a:rPr lang="es-MX" b="1" i="1"/>
              <a:t>A. </a:t>
            </a:r>
            <a:r>
              <a:rPr lang="es-MX" b="1" i="1" err="1"/>
              <a:t>thaliana</a:t>
            </a:r>
            <a:endParaRPr lang="nl-NL" b="1" i="1"/>
          </a:p>
        </p:txBody>
      </p:sp>
      <p:sp>
        <p:nvSpPr>
          <p:cNvPr id="15" name="TextBox 14">
            <a:extLst>
              <a:ext uri="{FF2B5EF4-FFF2-40B4-BE49-F238E27FC236}">
                <a16:creationId xmlns:a16="http://schemas.microsoft.com/office/drawing/2014/main" xmlns="" id="{1846BDDA-DC3B-460C-AC81-7587F611ADC4}"/>
              </a:ext>
            </a:extLst>
          </p:cNvPr>
          <p:cNvSpPr txBox="1"/>
          <p:nvPr/>
        </p:nvSpPr>
        <p:spPr>
          <a:xfrm>
            <a:off x="2435073" y="225701"/>
            <a:ext cx="1440394" cy="369332"/>
          </a:xfrm>
          <a:prstGeom prst="rect">
            <a:avLst/>
          </a:prstGeom>
          <a:noFill/>
        </p:spPr>
        <p:txBody>
          <a:bodyPr wrap="none" rtlCol="0">
            <a:spAutoFit/>
          </a:bodyPr>
          <a:lstStyle/>
          <a:p>
            <a:r>
              <a:rPr lang="es-MX" b="1" err="1"/>
              <a:t>Mock</a:t>
            </a:r>
            <a:r>
              <a:rPr lang="es-MX" b="1"/>
              <a:t> control</a:t>
            </a:r>
            <a:endParaRPr lang="nl-NL" b="1"/>
          </a:p>
        </p:txBody>
      </p:sp>
      <p:sp>
        <p:nvSpPr>
          <p:cNvPr id="17" name="TextBox 16">
            <a:extLst>
              <a:ext uri="{FF2B5EF4-FFF2-40B4-BE49-F238E27FC236}">
                <a16:creationId xmlns:a16="http://schemas.microsoft.com/office/drawing/2014/main" xmlns="" id="{2AFB8653-B4BC-4FB6-837E-9739D9BD2627}"/>
              </a:ext>
            </a:extLst>
          </p:cNvPr>
          <p:cNvSpPr txBox="1"/>
          <p:nvPr/>
        </p:nvSpPr>
        <p:spPr>
          <a:xfrm>
            <a:off x="4430279" y="225693"/>
            <a:ext cx="1450782" cy="369332"/>
          </a:xfrm>
          <a:prstGeom prst="rect">
            <a:avLst/>
          </a:prstGeom>
          <a:noFill/>
        </p:spPr>
        <p:txBody>
          <a:bodyPr wrap="none" rtlCol="0">
            <a:spAutoFit/>
          </a:bodyPr>
          <a:lstStyle/>
          <a:p>
            <a:r>
              <a:rPr lang="es-MX" b="1">
                <a:solidFill>
                  <a:schemeClr val="accent4"/>
                </a:solidFill>
              </a:rPr>
              <a:t>0.1mM </a:t>
            </a:r>
            <a:r>
              <a:rPr lang="es-MX" b="1" err="1">
                <a:solidFill>
                  <a:schemeClr val="accent4"/>
                </a:solidFill>
              </a:rPr>
              <a:t>MeJA</a:t>
            </a:r>
            <a:endParaRPr lang="nl-NL" b="1">
              <a:solidFill>
                <a:schemeClr val="accent4"/>
              </a:solidFill>
            </a:endParaRPr>
          </a:p>
        </p:txBody>
      </p:sp>
      <p:sp>
        <p:nvSpPr>
          <p:cNvPr id="19" name="TextBox 18">
            <a:extLst>
              <a:ext uri="{FF2B5EF4-FFF2-40B4-BE49-F238E27FC236}">
                <a16:creationId xmlns:a16="http://schemas.microsoft.com/office/drawing/2014/main" xmlns="" id="{59962265-2D17-447A-A3E9-FE385421691B}"/>
              </a:ext>
            </a:extLst>
          </p:cNvPr>
          <p:cNvSpPr txBox="1"/>
          <p:nvPr/>
        </p:nvSpPr>
        <p:spPr>
          <a:xfrm>
            <a:off x="6391134" y="225693"/>
            <a:ext cx="1272849" cy="369332"/>
          </a:xfrm>
          <a:prstGeom prst="rect">
            <a:avLst/>
          </a:prstGeom>
          <a:noFill/>
        </p:spPr>
        <p:txBody>
          <a:bodyPr wrap="none" rtlCol="0">
            <a:spAutoFit/>
          </a:bodyPr>
          <a:lstStyle/>
          <a:p>
            <a:r>
              <a:rPr lang="es-MX" b="1">
                <a:solidFill>
                  <a:schemeClr val="accent2"/>
                </a:solidFill>
              </a:rPr>
              <a:t>1mM </a:t>
            </a:r>
            <a:r>
              <a:rPr lang="es-MX" b="1" err="1">
                <a:solidFill>
                  <a:schemeClr val="accent2"/>
                </a:solidFill>
              </a:rPr>
              <a:t>MeJA</a:t>
            </a:r>
            <a:endParaRPr lang="nl-NL" b="1">
              <a:solidFill>
                <a:schemeClr val="accent2"/>
              </a:solidFill>
            </a:endParaRPr>
          </a:p>
        </p:txBody>
      </p:sp>
      <p:sp>
        <p:nvSpPr>
          <p:cNvPr id="20" name="TextBox 19">
            <a:extLst>
              <a:ext uri="{FF2B5EF4-FFF2-40B4-BE49-F238E27FC236}">
                <a16:creationId xmlns:a16="http://schemas.microsoft.com/office/drawing/2014/main" xmlns="" id="{3D02696B-BBEC-4181-B54D-E518CBE47A16}"/>
              </a:ext>
            </a:extLst>
          </p:cNvPr>
          <p:cNvSpPr txBox="1"/>
          <p:nvPr/>
        </p:nvSpPr>
        <p:spPr>
          <a:xfrm>
            <a:off x="8315604" y="225693"/>
            <a:ext cx="1608197" cy="369332"/>
          </a:xfrm>
          <a:prstGeom prst="rect">
            <a:avLst/>
          </a:prstGeom>
          <a:noFill/>
        </p:spPr>
        <p:txBody>
          <a:bodyPr wrap="none" rtlCol="0">
            <a:spAutoFit/>
          </a:bodyPr>
          <a:lstStyle/>
          <a:p>
            <a:r>
              <a:rPr lang="es-MX" b="1" i="1">
                <a:solidFill>
                  <a:srgbClr val="FF0000"/>
                </a:solidFill>
              </a:rPr>
              <a:t>P. </a:t>
            </a:r>
            <a:r>
              <a:rPr lang="es-MX" b="1" i="1" err="1">
                <a:solidFill>
                  <a:srgbClr val="FF0000"/>
                </a:solidFill>
              </a:rPr>
              <a:t>brassicae</a:t>
            </a:r>
            <a:r>
              <a:rPr lang="es-MX" b="1" i="1">
                <a:solidFill>
                  <a:srgbClr val="FF0000"/>
                </a:solidFill>
              </a:rPr>
              <a:t> </a:t>
            </a:r>
            <a:r>
              <a:rPr lang="es-MX" b="1">
                <a:solidFill>
                  <a:srgbClr val="FF0000"/>
                </a:solidFill>
              </a:rPr>
              <a:t>OS</a:t>
            </a:r>
            <a:endParaRPr lang="nl-NL" b="1">
              <a:solidFill>
                <a:srgbClr val="FF0000"/>
              </a:solidFill>
            </a:endParaRPr>
          </a:p>
        </p:txBody>
      </p:sp>
      <p:sp>
        <p:nvSpPr>
          <p:cNvPr id="21" name="TextBox 20">
            <a:extLst>
              <a:ext uri="{FF2B5EF4-FFF2-40B4-BE49-F238E27FC236}">
                <a16:creationId xmlns:a16="http://schemas.microsoft.com/office/drawing/2014/main" xmlns="" id="{8251E651-EB20-4264-8F76-E29F3F774392}"/>
              </a:ext>
            </a:extLst>
          </p:cNvPr>
          <p:cNvSpPr txBox="1"/>
          <p:nvPr/>
        </p:nvSpPr>
        <p:spPr>
          <a:xfrm>
            <a:off x="10303564" y="6282703"/>
            <a:ext cx="1681229" cy="307777"/>
          </a:xfrm>
          <a:prstGeom prst="rect">
            <a:avLst/>
          </a:prstGeom>
          <a:noFill/>
        </p:spPr>
        <p:txBody>
          <a:bodyPr wrap="none" rtlCol="0">
            <a:spAutoFit/>
          </a:bodyPr>
          <a:lstStyle/>
          <a:p>
            <a:r>
              <a:rPr lang="es-MX" sz="1400"/>
              <a:t>35 </a:t>
            </a:r>
            <a:r>
              <a:rPr lang="es-MX" sz="1400" err="1"/>
              <a:t>days</a:t>
            </a:r>
            <a:r>
              <a:rPr lang="es-MX" sz="1400"/>
              <a:t> after </a:t>
            </a:r>
            <a:r>
              <a:rPr lang="es-MX" sz="1400" err="1"/>
              <a:t>sowing</a:t>
            </a:r>
            <a:endParaRPr lang="nl-NL" sz="1400"/>
          </a:p>
        </p:txBody>
      </p:sp>
      <p:sp>
        <p:nvSpPr>
          <p:cNvPr id="22" name="Rectangle 21">
            <a:extLst>
              <a:ext uri="{FF2B5EF4-FFF2-40B4-BE49-F238E27FC236}">
                <a16:creationId xmlns:a16="http://schemas.microsoft.com/office/drawing/2014/main" xmlns="" id="{4E41595A-1D3D-475B-A271-A401A5CDD072}"/>
              </a:ext>
            </a:extLst>
          </p:cNvPr>
          <p:cNvSpPr/>
          <p:nvPr/>
        </p:nvSpPr>
        <p:spPr>
          <a:xfrm rot="5400000">
            <a:off x="8527891" y="3100041"/>
            <a:ext cx="55958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Pictures from harvesting day</a:t>
            </a:r>
          </a:p>
        </p:txBody>
      </p:sp>
      <p:sp>
        <p:nvSpPr>
          <p:cNvPr id="23" name="TextBox 22">
            <a:extLst>
              <a:ext uri="{FF2B5EF4-FFF2-40B4-BE49-F238E27FC236}">
                <a16:creationId xmlns:a16="http://schemas.microsoft.com/office/drawing/2014/main" xmlns="" id="{09E67B8C-770A-497D-9CE3-9D504BF3E07A}"/>
              </a:ext>
            </a:extLst>
          </p:cNvPr>
          <p:cNvSpPr txBox="1"/>
          <p:nvPr/>
        </p:nvSpPr>
        <p:spPr>
          <a:xfrm>
            <a:off x="477078" y="5913376"/>
            <a:ext cx="935064" cy="369332"/>
          </a:xfrm>
          <a:prstGeom prst="rect">
            <a:avLst/>
          </a:prstGeom>
          <a:noFill/>
        </p:spPr>
        <p:txBody>
          <a:bodyPr wrap="none" rtlCol="0">
            <a:spAutoFit/>
          </a:bodyPr>
          <a:lstStyle/>
          <a:p>
            <a:r>
              <a:rPr lang="en-US" dirty="0">
                <a:solidFill>
                  <a:srgbClr val="FF0000"/>
                </a:solidFill>
                <a:highlight>
                  <a:srgbClr val="FFFF00"/>
                </a:highlight>
              </a:rPr>
              <a:t>Pictures</a:t>
            </a:r>
          </a:p>
        </p:txBody>
      </p:sp>
    </p:spTree>
    <p:extLst>
      <p:ext uri="{BB962C8B-B14F-4D97-AF65-F5344CB8AC3E}">
        <p14:creationId xmlns:p14="http://schemas.microsoft.com/office/powerpoint/2010/main" val="166554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xmlns="" id="{69F95F9E-F6D7-44AB-BE65-34188FDBBF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116597" y="75647"/>
            <a:ext cx="1184735" cy="693987"/>
          </a:xfrm>
          <a:prstGeom prst="rect">
            <a:avLst/>
          </a:prstGeom>
        </p:spPr>
      </p:pic>
      <p:grpSp>
        <p:nvGrpSpPr>
          <p:cNvPr id="12" name="Group 11">
            <a:extLst>
              <a:ext uri="{FF2B5EF4-FFF2-40B4-BE49-F238E27FC236}">
                <a16:creationId xmlns:a16="http://schemas.microsoft.com/office/drawing/2014/main" xmlns="" id="{ED38D672-3462-460A-A284-6B7452CFC238}"/>
              </a:ext>
            </a:extLst>
          </p:cNvPr>
          <p:cNvGrpSpPr/>
          <p:nvPr/>
        </p:nvGrpSpPr>
        <p:grpSpPr>
          <a:xfrm>
            <a:off x="1925412" y="417250"/>
            <a:ext cx="5807727" cy="324002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xmlns="" id="{8AC0CBD0-EEE5-4C6F-AF7E-02295E180EBF}"/>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xmlns="" id="{77DFEE77-5CB3-40CF-87FF-C9BFB227EE47}"/>
                </a:ext>
              </a:extLst>
            </p:cNvPr>
            <p:cNvPicPr>
              <a:picLocks noChangeAspect="1"/>
            </p:cNvPicPr>
            <p:nvPr/>
          </p:nvPicPr>
          <p:blipFill rotWithShape="1">
            <a:blip r:embed="rId4">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grpSp>
        <p:nvGrpSpPr>
          <p:cNvPr id="11" name="Group 10">
            <a:extLst>
              <a:ext uri="{FF2B5EF4-FFF2-40B4-BE49-F238E27FC236}">
                <a16:creationId xmlns:a16="http://schemas.microsoft.com/office/drawing/2014/main" xmlns="" id="{61B5FB41-1A37-474A-B481-9090433357CC}"/>
              </a:ext>
            </a:extLst>
          </p:cNvPr>
          <p:cNvGrpSpPr/>
          <p:nvPr/>
        </p:nvGrpSpPr>
        <p:grpSpPr>
          <a:xfrm>
            <a:off x="1925412" y="3695005"/>
            <a:ext cx="5780853" cy="3240025"/>
            <a:chOff x="2617130" y="2721331"/>
            <a:chExt cx="7086711" cy="3971926"/>
          </a:xfrm>
        </p:grpSpPr>
        <p:pic>
          <p:nvPicPr>
            <p:cNvPr id="8" name="Picture 7">
              <a:extLst>
                <a:ext uri="{FF2B5EF4-FFF2-40B4-BE49-F238E27FC236}">
                  <a16:creationId xmlns:a16="http://schemas.microsoft.com/office/drawing/2014/main" xmlns="" id="{33E9473D-049D-4B01-89BD-6C69362631F0}"/>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xmlns="" id="{A7C5C83A-DDB5-4205-8AE3-89CFCD2DF21D}"/>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15" name="Picture 14" descr="Chart, box and whisker chart&#10;&#10;Description automatically generated">
            <a:extLst>
              <a:ext uri="{FF2B5EF4-FFF2-40B4-BE49-F238E27FC236}">
                <a16:creationId xmlns:a16="http://schemas.microsoft.com/office/drawing/2014/main" xmlns="" id="{066817FD-0346-4022-B509-DF2786764A94}"/>
              </a:ext>
            </a:extLst>
          </p:cNvPr>
          <p:cNvPicPr>
            <a:picLocks noChangeAspect="1"/>
          </p:cNvPicPr>
          <p:nvPr/>
        </p:nvPicPr>
        <p:blipFill rotWithShape="1">
          <a:blip r:embed="rId4">
            <a:extLst>
              <a:ext uri="{28A0092B-C50C-407E-A947-70E740481C1C}">
                <a14:useLocalDpi xmlns:a14="http://schemas.microsoft.com/office/drawing/2010/main" val="0"/>
              </a:ext>
            </a:extLst>
          </a:blip>
          <a:srcRect l="73592" t="35040" b="39403"/>
          <a:stretch/>
        </p:blipFill>
        <p:spPr>
          <a:xfrm>
            <a:off x="420819" y="2625572"/>
            <a:ext cx="1351476" cy="1069433"/>
          </a:xfrm>
          <a:prstGeom prst="rect">
            <a:avLst/>
          </a:prstGeom>
        </p:spPr>
      </p:pic>
      <p:sp>
        <p:nvSpPr>
          <p:cNvPr id="16" name="TextBox 15">
            <a:extLst>
              <a:ext uri="{FF2B5EF4-FFF2-40B4-BE49-F238E27FC236}">
                <a16:creationId xmlns:a16="http://schemas.microsoft.com/office/drawing/2014/main" xmlns="" id="{7125DAA5-CB0A-466C-9C2F-822E012CFE01}"/>
              </a:ext>
            </a:extLst>
          </p:cNvPr>
          <p:cNvSpPr txBox="1"/>
          <p:nvPr/>
        </p:nvSpPr>
        <p:spPr>
          <a:xfrm>
            <a:off x="7696940" y="1623047"/>
            <a:ext cx="3183564" cy="523220"/>
          </a:xfrm>
          <a:prstGeom prst="rect">
            <a:avLst/>
          </a:prstGeom>
          <a:noFill/>
        </p:spPr>
        <p:txBody>
          <a:bodyPr wrap="none" rtlCol="0">
            <a:spAutoFit/>
          </a:bodyPr>
          <a:lstStyle/>
          <a:p>
            <a:r>
              <a:rPr lang="en-US" sz="1400" b="1"/>
              <a:t>Same trend for Dry weight and Leaf area</a:t>
            </a:r>
            <a:br>
              <a:rPr lang="en-US" sz="1400" b="1"/>
            </a:br>
            <a:r>
              <a:rPr lang="en-US" sz="1400" b="1"/>
              <a:t>LA -&gt; good predictor</a:t>
            </a:r>
          </a:p>
        </p:txBody>
      </p:sp>
      <p:sp>
        <p:nvSpPr>
          <p:cNvPr id="17" name="TextBox 16">
            <a:extLst>
              <a:ext uri="{FF2B5EF4-FFF2-40B4-BE49-F238E27FC236}">
                <a16:creationId xmlns:a16="http://schemas.microsoft.com/office/drawing/2014/main" xmlns="" id="{D73CF3D6-CCD8-4121-9B62-0407BEA5D542}"/>
              </a:ext>
            </a:extLst>
          </p:cNvPr>
          <p:cNvSpPr txBox="1"/>
          <p:nvPr/>
        </p:nvSpPr>
        <p:spPr>
          <a:xfrm>
            <a:off x="7606821" y="4600178"/>
            <a:ext cx="2659767" cy="307777"/>
          </a:xfrm>
          <a:prstGeom prst="rect">
            <a:avLst/>
          </a:prstGeom>
          <a:noFill/>
        </p:spPr>
        <p:txBody>
          <a:bodyPr wrap="none" rtlCol="0">
            <a:spAutoFit/>
          </a:bodyPr>
          <a:lstStyle/>
          <a:p>
            <a:r>
              <a:rPr lang="en-US" sz="1400" b="1"/>
              <a:t>Less clear for </a:t>
            </a:r>
            <a:r>
              <a:rPr lang="en-US" sz="1400" b="1" err="1"/>
              <a:t>LxW</a:t>
            </a:r>
            <a:r>
              <a:rPr lang="en-US" sz="1400" b="1"/>
              <a:t> measurements</a:t>
            </a:r>
          </a:p>
        </p:txBody>
      </p:sp>
      <p:sp>
        <p:nvSpPr>
          <p:cNvPr id="24" name="TextBox 23">
            <a:extLst>
              <a:ext uri="{FF2B5EF4-FFF2-40B4-BE49-F238E27FC236}">
                <a16:creationId xmlns:a16="http://schemas.microsoft.com/office/drawing/2014/main" xmlns="" id="{E24F2CFF-97D9-4083-A55A-5A358CB4407D}"/>
              </a:ext>
            </a:extLst>
          </p:cNvPr>
          <p:cNvSpPr txBox="1"/>
          <p:nvPr/>
        </p:nvSpPr>
        <p:spPr>
          <a:xfrm>
            <a:off x="8852516" y="5850858"/>
            <a:ext cx="3169907"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B. </a:t>
            </a:r>
            <a:r>
              <a:rPr lang="en-US" sz="1400" b="1" i="1" err="1">
                <a:solidFill>
                  <a:schemeClr val="accent5">
                    <a:lumMod val="75000"/>
                  </a:schemeClr>
                </a:solidFill>
              </a:rPr>
              <a:t>oleraceae</a:t>
            </a:r>
            <a:r>
              <a:rPr lang="en-US" sz="1400" b="1">
                <a:solidFill>
                  <a:schemeClr val="accent5">
                    <a:lumMod val="75000"/>
                  </a:schemeClr>
                </a:solidFill>
              </a:rPr>
              <a:t>:</a:t>
            </a:r>
          </a:p>
          <a:p>
            <a:r>
              <a:rPr lang="en-US" sz="1400" b="1">
                <a:solidFill>
                  <a:schemeClr val="accent5">
                    <a:lumMod val="75000"/>
                  </a:schemeClr>
                </a:solidFill>
              </a:rPr>
              <a:t>1mM reduces significantly plant size for </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br>
              <a:rPr lang="en-US" sz="1400" b="1">
                <a:solidFill>
                  <a:schemeClr val="accent5">
                    <a:lumMod val="75000"/>
                  </a:schemeClr>
                </a:solidFill>
              </a:rPr>
            </a:br>
            <a:r>
              <a:rPr lang="en-US" sz="1400" b="1">
                <a:solidFill>
                  <a:schemeClr val="accent5">
                    <a:lumMod val="75000"/>
                  </a:schemeClr>
                </a:solidFill>
              </a:rPr>
              <a:t>(also to controls!) </a:t>
            </a:r>
          </a:p>
        </p:txBody>
      </p:sp>
      <p:sp>
        <p:nvSpPr>
          <p:cNvPr id="25" name="TextBox 24">
            <a:extLst>
              <a:ext uri="{FF2B5EF4-FFF2-40B4-BE49-F238E27FC236}">
                <a16:creationId xmlns:a16="http://schemas.microsoft.com/office/drawing/2014/main" xmlns="" id="{4D1FA29F-796A-4335-A1F8-41A0F3AF0108}"/>
              </a:ext>
            </a:extLst>
          </p:cNvPr>
          <p:cNvSpPr txBox="1"/>
          <p:nvPr/>
        </p:nvSpPr>
        <p:spPr>
          <a:xfrm>
            <a:off x="6552988" y="1067938"/>
            <a:ext cx="268022" cy="276999"/>
          </a:xfrm>
          <a:prstGeom prst="rect">
            <a:avLst/>
          </a:prstGeom>
          <a:noFill/>
        </p:spPr>
        <p:txBody>
          <a:bodyPr wrap="none" rtlCol="0">
            <a:spAutoFit/>
          </a:bodyPr>
          <a:lstStyle/>
          <a:p>
            <a:r>
              <a:rPr lang="en-US" sz="1200" b="1"/>
              <a:t>b</a:t>
            </a:r>
          </a:p>
        </p:txBody>
      </p:sp>
      <p:pic>
        <p:nvPicPr>
          <p:cNvPr id="27" name="Picture 26">
            <a:extLst>
              <a:ext uri="{FF2B5EF4-FFF2-40B4-BE49-F238E27FC236}">
                <a16:creationId xmlns:a16="http://schemas.microsoft.com/office/drawing/2014/main" xmlns="" id="{5C7A365A-E6FA-446C-8D12-F3CA9F07A85A}"/>
              </a:ext>
            </a:extLst>
          </p:cNvPr>
          <p:cNvPicPr>
            <a:picLocks noChangeAspect="1"/>
          </p:cNvPicPr>
          <p:nvPr/>
        </p:nvPicPr>
        <p:blipFill>
          <a:blip r:embed="rId7"/>
          <a:stretch>
            <a:fillRect/>
          </a:stretch>
        </p:blipFill>
        <p:spPr>
          <a:xfrm>
            <a:off x="5179917" y="2893437"/>
            <a:ext cx="1310381" cy="218397"/>
          </a:xfrm>
          <a:prstGeom prst="rect">
            <a:avLst/>
          </a:prstGeom>
        </p:spPr>
      </p:pic>
      <p:pic>
        <p:nvPicPr>
          <p:cNvPr id="28" name="Picture 27">
            <a:extLst>
              <a:ext uri="{FF2B5EF4-FFF2-40B4-BE49-F238E27FC236}">
                <a16:creationId xmlns:a16="http://schemas.microsoft.com/office/drawing/2014/main" xmlns="" id="{85E9C62B-28A6-4CF1-B340-797B68747245}"/>
              </a:ext>
            </a:extLst>
          </p:cNvPr>
          <p:cNvPicPr>
            <a:picLocks noChangeAspect="1"/>
          </p:cNvPicPr>
          <p:nvPr/>
        </p:nvPicPr>
        <p:blipFill>
          <a:blip r:embed="rId8"/>
          <a:stretch>
            <a:fillRect/>
          </a:stretch>
        </p:blipFill>
        <p:spPr>
          <a:xfrm>
            <a:off x="5200716" y="3824951"/>
            <a:ext cx="1289582" cy="218397"/>
          </a:xfrm>
          <a:prstGeom prst="rect">
            <a:avLst/>
          </a:prstGeom>
        </p:spPr>
      </p:pic>
      <p:pic>
        <p:nvPicPr>
          <p:cNvPr id="29" name="Picture 28">
            <a:extLst>
              <a:ext uri="{FF2B5EF4-FFF2-40B4-BE49-F238E27FC236}">
                <a16:creationId xmlns:a16="http://schemas.microsoft.com/office/drawing/2014/main" xmlns="" id="{5A516EB5-C16B-4818-9D02-57FDE970179C}"/>
              </a:ext>
            </a:extLst>
          </p:cNvPr>
          <p:cNvPicPr>
            <a:picLocks noChangeAspect="1"/>
          </p:cNvPicPr>
          <p:nvPr/>
        </p:nvPicPr>
        <p:blipFill>
          <a:blip r:embed="rId9"/>
          <a:stretch>
            <a:fillRect/>
          </a:stretch>
        </p:blipFill>
        <p:spPr>
          <a:xfrm>
            <a:off x="2354314" y="3816045"/>
            <a:ext cx="1279892" cy="227303"/>
          </a:xfrm>
          <a:prstGeom prst="rect">
            <a:avLst/>
          </a:prstGeom>
        </p:spPr>
      </p:pic>
      <p:pic>
        <p:nvPicPr>
          <p:cNvPr id="30" name="Picture 29">
            <a:extLst>
              <a:ext uri="{FF2B5EF4-FFF2-40B4-BE49-F238E27FC236}">
                <a16:creationId xmlns:a16="http://schemas.microsoft.com/office/drawing/2014/main" xmlns="" id="{1CA2191E-CCA1-4969-A77C-DF27DD9D81D2}"/>
              </a:ext>
            </a:extLst>
          </p:cNvPr>
          <p:cNvPicPr>
            <a:picLocks noChangeAspect="1"/>
          </p:cNvPicPr>
          <p:nvPr/>
        </p:nvPicPr>
        <p:blipFill>
          <a:blip r:embed="rId10"/>
          <a:stretch>
            <a:fillRect/>
          </a:stretch>
        </p:blipFill>
        <p:spPr>
          <a:xfrm>
            <a:off x="2341944" y="2828844"/>
            <a:ext cx="1253640" cy="207320"/>
          </a:xfrm>
          <a:prstGeom prst="rect">
            <a:avLst/>
          </a:prstGeom>
        </p:spPr>
      </p:pic>
      <p:sp>
        <p:nvSpPr>
          <p:cNvPr id="31" name="TextBox 30">
            <a:extLst>
              <a:ext uri="{FF2B5EF4-FFF2-40B4-BE49-F238E27FC236}">
                <a16:creationId xmlns:a16="http://schemas.microsoft.com/office/drawing/2014/main" xmlns="" id="{411CB868-7A63-41C4-8FA2-99BF12655C5D}"/>
              </a:ext>
            </a:extLst>
          </p:cNvPr>
          <p:cNvSpPr txBox="1"/>
          <p:nvPr/>
        </p:nvSpPr>
        <p:spPr>
          <a:xfrm>
            <a:off x="3252220" y="769634"/>
            <a:ext cx="343364" cy="276999"/>
          </a:xfrm>
          <a:prstGeom prst="rect">
            <a:avLst/>
          </a:prstGeom>
          <a:noFill/>
        </p:spPr>
        <p:txBody>
          <a:bodyPr wrap="square" rtlCol="0">
            <a:spAutoFit/>
          </a:bodyPr>
          <a:lstStyle/>
          <a:p>
            <a:r>
              <a:rPr lang="en-US" sz="1200" b="1"/>
              <a:t>a</a:t>
            </a:r>
          </a:p>
        </p:txBody>
      </p:sp>
      <p:sp>
        <p:nvSpPr>
          <p:cNvPr id="32" name="TextBox 31">
            <a:extLst>
              <a:ext uri="{FF2B5EF4-FFF2-40B4-BE49-F238E27FC236}">
                <a16:creationId xmlns:a16="http://schemas.microsoft.com/office/drawing/2014/main" xmlns="" id="{720FEE89-36DF-471F-A1E1-5C26C5A13194}"/>
              </a:ext>
            </a:extLst>
          </p:cNvPr>
          <p:cNvSpPr txBox="1"/>
          <p:nvPr/>
        </p:nvSpPr>
        <p:spPr>
          <a:xfrm>
            <a:off x="2466003" y="278750"/>
            <a:ext cx="343364" cy="276999"/>
          </a:xfrm>
          <a:prstGeom prst="rect">
            <a:avLst/>
          </a:prstGeom>
          <a:noFill/>
        </p:spPr>
        <p:txBody>
          <a:bodyPr wrap="none" rtlCol="0">
            <a:spAutoFit/>
          </a:bodyPr>
          <a:lstStyle/>
          <a:p>
            <a:r>
              <a:rPr lang="en-US" sz="1200" b="1"/>
              <a:t>ab</a:t>
            </a:r>
          </a:p>
        </p:txBody>
      </p:sp>
      <p:sp>
        <p:nvSpPr>
          <p:cNvPr id="33" name="TextBox 32">
            <a:extLst>
              <a:ext uri="{FF2B5EF4-FFF2-40B4-BE49-F238E27FC236}">
                <a16:creationId xmlns:a16="http://schemas.microsoft.com/office/drawing/2014/main" xmlns="" id="{98DFC11E-91F8-4430-B4B8-B8A72022AB8C}"/>
              </a:ext>
            </a:extLst>
          </p:cNvPr>
          <p:cNvSpPr txBox="1"/>
          <p:nvPr/>
        </p:nvSpPr>
        <p:spPr>
          <a:xfrm>
            <a:off x="4211367" y="268761"/>
            <a:ext cx="343364" cy="276999"/>
          </a:xfrm>
          <a:prstGeom prst="rect">
            <a:avLst/>
          </a:prstGeom>
          <a:noFill/>
        </p:spPr>
        <p:txBody>
          <a:bodyPr wrap="none" rtlCol="0">
            <a:spAutoFit/>
          </a:bodyPr>
          <a:lstStyle/>
          <a:p>
            <a:r>
              <a:rPr lang="en-US" sz="1200" b="1"/>
              <a:t>ab</a:t>
            </a:r>
          </a:p>
        </p:txBody>
      </p:sp>
      <p:sp>
        <p:nvSpPr>
          <p:cNvPr id="34" name="TextBox 33">
            <a:extLst>
              <a:ext uri="{FF2B5EF4-FFF2-40B4-BE49-F238E27FC236}">
                <a16:creationId xmlns:a16="http://schemas.microsoft.com/office/drawing/2014/main" xmlns="" id="{26AE9140-1B4B-4A25-97B8-27754661980B}"/>
              </a:ext>
            </a:extLst>
          </p:cNvPr>
          <p:cNvSpPr txBox="1"/>
          <p:nvPr/>
        </p:nvSpPr>
        <p:spPr>
          <a:xfrm>
            <a:off x="3677801" y="1049244"/>
            <a:ext cx="343364" cy="276999"/>
          </a:xfrm>
          <a:prstGeom prst="rect">
            <a:avLst/>
          </a:prstGeom>
          <a:noFill/>
        </p:spPr>
        <p:txBody>
          <a:bodyPr wrap="square" rtlCol="0">
            <a:spAutoFit/>
          </a:bodyPr>
          <a:lstStyle/>
          <a:p>
            <a:r>
              <a:rPr lang="en-US" sz="1200" b="1"/>
              <a:t>b</a:t>
            </a:r>
          </a:p>
        </p:txBody>
      </p:sp>
      <p:sp>
        <p:nvSpPr>
          <p:cNvPr id="35" name="TextBox 34">
            <a:extLst>
              <a:ext uri="{FF2B5EF4-FFF2-40B4-BE49-F238E27FC236}">
                <a16:creationId xmlns:a16="http://schemas.microsoft.com/office/drawing/2014/main" xmlns="" id="{98D096AC-41AB-4E4A-BA6C-593BAAC42B05}"/>
              </a:ext>
            </a:extLst>
          </p:cNvPr>
          <p:cNvSpPr txBox="1"/>
          <p:nvPr/>
        </p:nvSpPr>
        <p:spPr>
          <a:xfrm>
            <a:off x="5363142" y="278750"/>
            <a:ext cx="343364" cy="276999"/>
          </a:xfrm>
          <a:prstGeom prst="rect">
            <a:avLst/>
          </a:prstGeom>
          <a:noFill/>
        </p:spPr>
        <p:txBody>
          <a:bodyPr wrap="square" rtlCol="0">
            <a:spAutoFit/>
          </a:bodyPr>
          <a:lstStyle/>
          <a:p>
            <a:r>
              <a:rPr lang="en-US" sz="1200" b="1"/>
              <a:t>a</a:t>
            </a:r>
          </a:p>
        </p:txBody>
      </p:sp>
      <p:sp>
        <p:nvSpPr>
          <p:cNvPr id="36" name="TextBox 35">
            <a:extLst>
              <a:ext uri="{FF2B5EF4-FFF2-40B4-BE49-F238E27FC236}">
                <a16:creationId xmlns:a16="http://schemas.microsoft.com/office/drawing/2014/main" xmlns="" id="{DAA299D8-183E-4FA8-BBB4-AF241D97F633}"/>
              </a:ext>
            </a:extLst>
          </p:cNvPr>
          <p:cNvSpPr txBox="1"/>
          <p:nvPr/>
        </p:nvSpPr>
        <p:spPr>
          <a:xfrm>
            <a:off x="5961506" y="379520"/>
            <a:ext cx="343364" cy="276999"/>
          </a:xfrm>
          <a:prstGeom prst="rect">
            <a:avLst/>
          </a:prstGeom>
          <a:noFill/>
        </p:spPr>
        <p:txBody>
          <a:bodyPr wrap="square" rtlCol="0">
            <a:spAutoFit/>
          </a:bodyPr>
          <a:lstStyle/>
          <a:p>
            <a:r>
              <a:rPr lang="en-US" sz="1200" b="1"/>
              <a:t>a</a:t>
            </a:r>
          </a:p>
        </p:txBody>
      </p:sp>
      <p:sp>
        <p:nvSpPr>
          <p:cNvPr id="37" name="TextBox 36">
            <a:extLst>
              <a:ext uri="{FF2B5EF4-FFF2-40B4-BE49-F238E27FC236}">
                <a16:creationId xmlns:a16="http://schemas.microsoft.com/office/drawing/2014/main" xmlns="" id="{FCA078E4-3B78-4C42-BCCD-040529EB87AB}"/>
              </a:ext>
            </a:extLst>
          </p:cNvPr>
          <p:cNvSpPr txBox="1"/>
          <p:nvPr/>
        </p:nvSpPr>
        <p:spPr>
          <a:xfrm>
            <a:off x="7151880" y="379520"/>
            <a:ext cx="343364" cy="276999"/>
          </a:xfrm>
          <a:prstGeom prst="rect">
            <a:avLst/>
          </a:prstGeom>
          <a:noFill/>
        </p:spPr>
        <p:txBody>
          <a:bodyPr wrap="square" rtlCol="0">
            <a:spAutoFit/>
          </a:bodyPr>
          <a:lstStyle/>
          <a:p>
            <a:r>
              <a:rPr lang="en-US" sz="1200" b="1"/>
              <a:t>a</a:t>
            </a:r>
          </a:p>
        </p:txBody>
      </p:sp>
      <p:grpSp>
        <p:nvGrpSpPr>
          <p:cNvPr id="38" name="Group 37">
            <a:extLst>
              <a:ext uri="{FF2B5EF4-FFF2-40B4-BE49-F238E27FC236}">
                <a16:creationId xmlns:a16="http://schemas.microsoft.com/office/drawing/2014/main" xmlns="" id="{7907B658-83C5-4484-8658-5B0816AF7CFC}"/>
              </a:ext>
            </a:extLst>
          </p:cNvPr>
          <p:cNvGrpSpPr/>
          <p:nvPr/>
        </p:nvGrpSpPr>
        <p:grpSpPr>
          <a:xfrm>
            <a:off x="1899684" y="3695005"/>
            <a:ext cx="5780853" cy="3240025"/>
            <a:chOff x="2617130" y="2721331"/>
            <a:chExt cx="7086711" cy="3971926"/>
          </a:xfrm>
        </p:grpSpPr>
        <p:pic>
          <p:nvPicPr>
            <p:cNvPr id="39" name="Picture 38">
              <a:extLst>
                <a:ext uri="{FF2B5EF4-FFF2-40B4-BE49-F238E27FC236}">
                  <a16:creationId xmlns:a16="http://schemas.microsoft.com/office/drawing/2014/main" xmlns="" id="{5C87B5E3-D68A-4ECF-9F1C-4875B7F3C873}"/>
                </a:ext>
              </a:extLst>
            </p:cNvPr>
            <p:cNvPicPr>
              <a:picLocks noChangeAspect="1"/>
            </p:cNvPicPr>
            <p:nvPr/>
          </p:nvPicPr>
          <p:blipFill rotWithShape="1">
            <a:blip r:embed="rId5">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40" name="Picture 39" descr="Chart, box and whisker chart&#10;&#10;Description automatically generated">
              <a:extLst>
                <a:ext uri="{FF2B5EF4-FFF2-40B4-BE49-F238E27FC236}">
                  <a16:creationId xmlns:a16="http://schemas.microsoft.com/office/drawing/2014/main" xmlns="" id="{417EB252-E3A3-49DC-A6C8-F1C96D525621}"/>
                </a:ext>
              </a:extLst>
            </p:cNvPr>
            <p:cNvPicPr>
              <a:picLocks noChangeAspect="1"/>
            </p:cNvPicPr>
            <p:nvPr/>
          </p:nvPicPr>
          <p:blipFill rotWithShape="1">
            <a:blip r:embed="rId6">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pic>
        <p:nvPicPr>
          <p:cNvPr id="41" name="Picture 40">
            <a:extLst>
              <a:ext uri="{FF2B5EF4-FFF2-40B4-BE49-F238E27FC236}">
                <a16:creationId xmlns:a16="http://schemas.microsoft.com/office/drawing/2014/main" xmlns="" id="{10AD3474-D5E8-47F2-93C8-DA6C7A5EBC33}"/>
              </a:ext>
            </a:extLst>
          </p:cNvPr>
          <p:cNvPicPr>
            <a:picLocks noChangeAspect="1"/>
          </p:cNvPicPr>
          <p:nvPr/>
        </p:nvPicPr>
        <p:blipFill>
          <a:blip r:embed="rId8"/>
          <a:stretch>
            <a:fillRect/>
          </a:stretch>
        </p:blipFill>
        <p:spPr>
          <a:xfrm>
            <a:off x="5174988" y="3824951"/>
            <a:ext cx="1289582" cy="218397"/>
          </a:xfrm>
          <a:prstGeom prst="rect">
            <a:avLst/>
          </a:prstGeom>
        </p:spPr>
      </p:pic>
      <p:pic>
        <p:nvPicPr>
          <p:cNvPr id="42" name="Picture 41">
            <a:extLst>
              <a:ext uri="{FF2B5EF4-FFF2-40B4-BE49-F238E27FC236}">
                <a16:creationId xmlns:a16="http://schemas.microsoft.com/office/drawing/2014/main" xmlns="" id="{ADB54E00-E596-4944-8E79-16443E76E721}"/>
              </a:ext>
            </a:extLst>
          </p:cNvPr>
          <p:cNvPicPr>
            <a:picLocks noChangeAspect="1"/>
          </p:cNvPicPr>
          <p:nvPr/>
        </p:nvPicPr>
        <p:blipFill>
          <a:blip r:embed="rId9"/>
          <a:stretch>
            <a:fillRect/>
          </a:stretch>
        </p:blipFill>
        <p:spPr>
          <a:xfrm>
            <a:off x="2328586" y="3816045"/>
            <a:ext cx="1279892" cy="227303"/>
          </a:xfrm>
          <a:prstGeom prst="rect">
            <a:avLst/>
          </a:prstGeom>
        </p:spPr>
      </p:pic>
      <p:sp>
        <p:nvSpPr>
          <p:cNvPr id="43" name="Rectangle 42">
            <a:extLst>
              <a:ext uri="{FF2B5EF4-FFF2-40B4-BE49-F238E27FC236}">
                <a16:creationId xmlns:a16="http://schemas.microsoft.com/office/drawing/2014/main" xmlns="" id="{E78D02F2-6905-4A94-ACE6-8A695D896A23}"/>
              </a:ext>
            </a:extLst>
          </p:cNvPr>
          <p:cNvSpPr/>
          <p:nvPr/>
        </p:nvSpPr>
        <p:spPr>
          <a:xfrm>
            <a:off x="7397936" y="17139"/>
            <a:ext cx="45533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B. oleracea</a:t>
            </a:r>
          </a:p>
        </p:txBody>
      </p:sp>
      <p:sp>
        <p:nvSpPr>
          <p:cNvPr id="3" name="TextBox 2">
            <a:extLst>
              <a:ext uri="{FF2B5EF4-FFF2-40B4-BE49-F238E27FC236}">
                <a16:creationId xmlns:a16="http://schemas.microsoft.com/office/drawing/2014/main" xmlns="" id="{EC140A72-8FE6-4639-9844-E374BF83468E}"/>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11841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lant, small, sitting, vase&#10;&#10;Description automatically generated">
            <a:extLst>
              <a:ext uri="{FF2B5EF4-FFF2-40B4-BE49-F238E27FC236}">
                <a16:creationId xmlns:a16="http://schemas.microsoft.com/office/drawing/2014/main" xmlns="" id="{C125ECDB-79B4-4AFC-8445-026F44BA0B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84" y="162369"/>
            <a:ext cx="535026" cy="1044993"/>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xmlns="" id="{2773CDF8-0F66-48A8-AF14-0478D8A07CFE}"/>
              </a:ext>
            </a:extLst>
          </p:cNvPr>
          <p:cNvPicPr>
            <a:picLocks noChangeAspect="1"/>
          </p:cNvPicPr>
          <p:nvPr/>
        </p:nvPicPr>
        <p:blipFill rotWithShape="1">
          <a:blip r:embed="rId3">
            <a:extLst>
              <a:ext uri="{28A0092B-C50C-407E-A947-70E740481C1C}">
                <a14:useLocalDpi xmlns:a14="http://schemas.microsoft.com/office/drawing/2010/main" val="0"/>
              </a:ext>
            </a:extLst>
          </a:blip>
          <a:srcRect r="24783"/>
          <a:stretch/>
        </p:blipFill>
        <p:spPr>
          <a:xfrm>
            <a:off x="1060266" y="936122"/>
            <a:ext cx="3213156" cy="3492857"/>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xmlns="" id="{E4C5F41F-FE88-4443-9557-8B77B52F3087}"/>
              </a:ext>
            </a:extLst>
          </p:cNvPr>
          <p:cNvPicPr>
            <a:picLocks noChangeAspect="1"/>
          </p:cNvPicPr>
          <p:nvPr/>
        </p:nvPicPr>
        <p:blipFill rotWithShape="1">
          <a:blip r:embed="rId4">
            <a:extLst>
              <a:ext uri="{28A0092B-C50C-407E-A947-70E740481C1C}">
                <a14:useLocalDpi xmlns:a14="http://schemas.microsoft.com/office/drawing/2010/main" val="0"/>
              </a:ext>
            </a:extLst>
          </a:blip>
          <a:srcRect r="24783"/>
          <a:stretch/>
        </p:blipFill>
        <p:spPr>
          <a:xfrm>
            <a:off x="4273422" y="936121"/>
            <a:ext cx="3213157" cy="349285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xmlns="" id="{680A7727-126A-42B2-A89C-B32753B9A427}"/>
              </a:ext>
            </a:extLst>
          </p:cNvPr>
          <p:cNvPicPr>
            <a:picLocks noChangeAspect="1"/>
          </p:cNvPicPr>
          <p:nvPr/>
        </p:nvPicPr>
        <p:blipFill rotWithShape="1">
          <a:blip r:embed="rId5">
            <a:extLst>
              <a:ext uri="{28A0092B-C50C-407E-A947-70E740481C1C}">
                <a14:useLocalDpi xmlns:a14="http://schemas.microsoft.com/office/drawing/2010/main" val="0"/>
              </a:ext>
            </a:extLst>
          </a:blip>
          <a:srcRect r="24783"/>
          <a:stretch/>
        </p:blipFill>
        <p:spPr>
          <a:xfrm>
            <a:off x="7486578" y="936121"/>
            <a:ext cx="3213157" cy="3492857"/>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xmlns="" id="{2403063C-69FA-4424-A105-65AEECC6E790}"/>
              </a:ext>
            </a:extLst>
          </p:cNvPr>
          <p:cNvPicPr>
            <a:picLocks noChangeAspect="1"/>
          </p:cNvPicPr>
          <p:nvPr/>
        </p:nvPicPr>
        <p:blipFill rotWithShape="1">
          <a:blip r:embed="rId6">
            <a:extLst>
              <a:ext uri="{28A0092B-C50C-407E-A947-70E740481C1C}">
                <a14:useLocalDpi xmlns:a14="http://schemas.microsoft.com/office/drawing/2010/main" val="0"/>
              </a:ext>
            </a:extLst>
          </a:blip>
          <a:srcRect l="73592" t="35040" b="39403"/>
          <a:stretch/>
        </p:blipFill>
        <p:spPr>
          <a:xfrm>
            <a:off x="10699735" y="2047073"/>
            <a:ext cx="1351476" cy="1069433"/>
          </a:xfrm>
          <a:prstGeom prst="rect">
            <a:avLst/>
          </a:prstGeom>
        </p:spPr>
      </p:pic>
      <p:sp>
        <p:nvSpPr>
          <p:cNvPr id="10" name="TextBox 9">
            <a:extLst>
              <a:ext uri="{FF2B5EF4-FFF2-40B4-BE49-F238E27FC236}">
                <a16:creationId xmlns:a16="http://schemas.microsoft.com/office/drawing/2014/main" xmlns="" id="{ECC04997-1FDC-4B51-9557-44992C233A9D}"/>
              </a:ext>
            </a:extLst>
          </p:cNvPr>
          <p:cNvSpPr txBox="1"/>
          <p:nvPr/>
        </p:nvSpPr>
        <p:spPr>
          <a:xfrm>
            <a:off x="2153162" y="4428978"/>
            <a:ext cx="4240520" cy="307777"/>
          </a:xfrm>
          <a:prstGeom prst="rect">
            <a:avLst/>
          </a:prstGeom>
          <a:noFill/>
        </p:spPr>
        <p:txBody>
          <a:bodyPr wrap="none" rtlCol="0">
            <a:spAutoFit/>
          </a:bodyPr>
          <a:lstStyle/>
          <a:p>
            <a:r>
              <a:rPr lang="en-US" sz="1400" b="1"/>
              <a:t>Same trend for Number of fruits and Inflorescence DW</a:t>
            </a:r>
          </a:p>
        </p:txBody>
      </p:sp>
      <p:sp>
        <p:nvSpPr>
          <p:cNvPr id="11" name="TextBox 10">
            <a:extLst>
              <a:ext uri="{FF2B5EF4-FFF2-40B4-BE49-F238E27FC236}">
                <a16:creationId xmlns:a16="http://schemas.microsoft.com/office/drawing/2014/main" xmlns="" id="{48C0363B-4959-4BA3-8ED6-2CFCE5FDF585}"/>
              </a:ext>
            </a:extLst>
          </p:cNvPr>
          <p:cNvSpPr txBox="1"/>
          <p:nvPr/>
        </p:nvSpPr>
        <p:spPr>
          <a:xfrm>
            <a:off x="8787202" y="5707936"/>
            <a:ext cx="3142976" cy="954107"/>
          </a:xfrm>
          <a:prstGeom prst="rect">
            <a:avLst/>
          </a:prstGeom>
          <a:noFill/>
        </p:spPr>
        <p:txBody>
          <a:bodyPr wrap="none" rtlCol="0">
            <a:spAutoFit/>
          </a:bodyPr>
          <a:lstStyle/>
          <a:p>
            <a:r>
              <a:rPr lang="en-US" sz="1400" b="1">
                <a:solidFill>
                  <a:schemeClr val="accent5">
                    <a:lumMod val="75000"/>
                  </a:schemeClr>
                </a:solidFill>
              </a:rPr>
              <a:t>For </a:t>
            </a:r>
            <a:r>
              <a:rPr lang="en-US" sz="1400" b="1" i="1">
                <a:solidFill>
                  <a:schemeClr val="accent5">
                    <a:lumMod val="75000"/>
                  </a:schemeClr>
                </a:solidFill>
              </a:rPr>
              <a:t>A. thaliana</a:t>
            </a:r>
            <a:r>
              <a:rPr lang="en-US" sz="1400" b="1">
                <a:solidFill>
                  <a:schemeClr val="accent5">
                    <a:lumMod val="75000"/>
                  </a:schemeClr>
                </a:solidFill>
              </a:rPr>
              <a:t>:</a:t>
            </a:r>
          </a:p>
          <a:p>
            <a:r>
              <a:rPr lang="en-US" sz="1400" b="1">
                <a:solidFill>
                  <a:schemeClr val="accent5">
                    <a:lumMod val="75000"/>
                  </a:schemeClr>
                </a:solidFill>
              </a:rPr>
              <a:t>1mM reduces significantly plant size</a:t>
            </a:r>
            <a:br>
              <a:rPr lang="en-US" sz="1400" b="1">
                <a:solidFill>
                  <a:schemeClr val="accent5">
                    <a:lumMod val="75000"/>
                  </a:schemeClr>
                </a:solidFill>
              </a:rPr>
            </a:br>
            <a:r>
              <a:rPr lang="en-US" sz="1400" b="1">
                <a:solidFill>
                  <a:schemeClr val="accent5">
                    <a:lumMod val="75000"/>
                  </a:schemeClr>
                </a:solidFill>
              </a:rPr>
              <a:t>0.1mM and </a:t>
            </a:r>
            <a:r>
              <a:rPr lang="en-US" sz="1400" b="1" i="1">
                <a:solidFill>
                  <a:schemeClr val="accent5">
                    <a:lumMod val="75000"/>
                  </a:schemeClr>
                </a:solidFill>
              </a:rPr>
              <a:t>P. </a:t>
            </a:r>
            <a:r>
              <a:rPr lang="en-US" sz="1400" b="1" i="1" err="1">
                <a:solidFill>
                  <a:schemeClr val="accent5">
                    <a:lumMod val="75000"/>
                  </a:schemeClr>
                </a:solidFill>
              </a:rPr>
              <a:t>brassicae</a:t>
            </a:r>
            <a:r>
              <a:rPr lang="en-US" sz="1400" b="1" i="1">
                <a:solidFill>
                  <a:schemeClr val="accent5">
                    <a:lumMod val="75000"/>
                  </a:schemeClr>
                </a:solidFill>
              </a:rPr>
              <a:t> </a:t>
            </a:r>
            <a:r>
              <a:rPr lang="en-US" sz="1400" b="1">
                <a:solidFill>
                  <a:schemeClr val="accent5">
                    <a:lumMod val="75000"/>
                  </a:schemeClr>
                </a:solidFill>
              </a:rPr>
              <a:t>OS were similar</a:t>
            </a:r>
          </a:p>
          <a:p>
            <a:r>
              <a:rPr lang="en-US" sz="1400" b="1">
                <a:solidFill>
                  <a:schemeClr val="accent5">
                    <a:lumMod val="75000"/>
                  </a:schemeClr>
                </a:solidFill>
              </a:rPr>
              <a:t>(also to controls!) </a:t>
            </a:r>
          </a:p>
        </p:txBody>
      </p:sp>
      <p:sp>
        <p:nvSpPr>
          <p:cNvPr id="12" name="TextBox 11">
            <a:extLst>
              <a:ext uri="{FF2B5EF4-FFF2-40B4-BE49-F238E27FC236}">
                <a16:creationId xmlns:a16="http://schemas.microsoft.com/office/drawing/2014/main" xmlns="" id="{FB9C25CB-BDEF-4D9C-8334-043346528EAB}"/>
              </a:ext>
            </a:extLst>
          </p:cNvPr>
          <p:cNvSpPr txBox="1"/>
          <p:nvPr/>
        </p:nvSpPr>
        <p:spPr>
          <a:xfrm>
            <a:off x="7962319" y="4475145"/>
            <a:ext cx="2737416" cy="523220"/>
          </a:xfrm>
          <a:prstGeom prst="rect">
            <a:avLst/>
          </a:prstGeom>
          <a:noFill/>
        </p:spPr>
        <p:txBody>
          <a:bodyPr wrap="none" rtlCol="0">
            <a:spAutoFit/>
          </a:bodyPr>
          <a:lstStyle/>
          <a:p>
            <a:r>
              <a:rPr lang="en-US" sz="1400" b="1"/>
              <a:t>Not very accurate measurement </a:t>
            </a:r>
          </a:p>
          <a:p>
            <a:r>
              <a:rPr lang="en-US" sz="1400" b="1"/>
              <a:t>(uneven leaves removed for qPCR)</a:t>
            </a:r>
          </a:p>
        </p:txBody>
      </p:sp>
      <p:sp>
        <p:nvSpPr>
          <p:cNvPr id="13" name="TextBox 12">
            <a:extLst>
              <a:ext uri="{FF2B5EF4-FFF2-40B4-BE49-F238E27FC236}">
                <a16:creationId xmlns:a16="http://schemas.microsoft.com/office/drawing/2014/main" xmlns="" id="{C72212F1-7982-4042-938C-32528F7B8C53}"/>
              </a:ext>
            </a:extLst>
          </p:cNvPr>
          <p:cNvSpPr txBox="1"/>
          <p:nvPr/>
        </p:nvSpPr>
        <p:spPr>
          <a:xfrm>
            <a:off x="2945270" y="2978006"/>
            <a:ext cx="268022" cy="276999"/>
          </a:xfrm>
          <a:prstGeom prst="rect">
            <a:avLst/>
          </a:prstGeom>
          <a:noFill/>
        </p:spPr>
        <p:txBody>
          <a:bodyPr wrap="square" rtlCol="0">
            <a:spAutoFit/>
          </a:bodyPr>
          <a:lstStyle/>
          <a:p>
            <a:r>
              <a:rPr lang="en-US" sz="1200" b="1"/>
              <a:t>b</a:t>
            </a:r>
          </a:p>
        </p:txBody>
      </p:sp>
      <p:pic>
        <p:nvPicPr>
          <p:cNvPr id="14" name="Picture 13">
            <a:extLst>
              <a:ext uri="{FF2B5EF4-FFF2-40B4-BE49-F238E27FC236}">
                <a16:creationId xmlns:a16="http://schemas.microsoft.com/office/drawing/2014/main" xmlns="" id="{CDB0DFC0-A2E6-424A-9CCA-DD769147B7B5}"/>
              </a:ext>
            </a:extLst>
          </p:cNvPr>
          <p:cNvPicPr>
            <a:picLocks noChangeAspect="1"/>
          </p:cNvPicPr>
          <p:nvPr/>
        </p:nvPicPr>
        <p:blipFill>
          <a:blip r:embed="rId7"/>
          <a:stretch>
            <a:fillRect/>
          </a:stretch>
        </p:blipFill>
        <p:spPr>
          <a:xfrm>
            <a:off x="1361367" y="398739"/>
            <a:ext cx="2610953" cy="459213"/>
          </a:xfrm>
          <a:prstGeom prst="rect">
            <a:avLst/>
          </a:prstGeom>
        </p:spPr>
      </p:pic>
      <p:sp>
        <p:nvSpPr>
          <p:cNvPr id="15" name="TextBox 14">
            <a:extLst>
              <a:ext uri="{FF2B5EF4-FFF2-40B4-BE49-F238E27FC236}">
                <a16:creationId xmlns:a16="http://schemas.microsoft.com/office/drawing/2014/main" xmlns="" id="{7EF9D2B3-1F98-47E8-93DB-3E0694BF5F60}"/>
              </a:ext>
            </a:extLst>
          </p:cNvPr>
          <p:cNvSpPr txBox="1"/>
          <p:nvPr/>
        </p:nvSpPr>
        <p:spPr>
          <a:xfrm>
            <a:off x="1702006" y="1340107"/>
            <a:ext cx="268022" cy="276999"/>
          </a:xfrm>
          <a:prstGeom prst="rect">
            <a:avLst/>
          </a:prstGeom>
          <a:noFill/>
        </p:spPr>
        <p:txBody>
          <a:bodyPr wrap="square" rtlCol="0">
            <a:spAutoFit/>
          </a:bodyPr>
          <a:lstStyle/>
          <a:p>
            <a:r>
              <a:rPr lang="en-US" sz="1200" b="1"/>
              <a:t>a</a:t>
            </a:r>
          </a:p>
        </p:txBody>
      </p:sp>
      <p:sp>
        <p:nvSpPr>
          <p:cNvPr id="16" name="TextBox 15">
            <a:extLst>
              <a:ext uri="{FF2B5EF4-FFF2-40B4-BE49-F238E27FC236}">
                <a16:creationId xmlns:a16="http://schemas.microsoft.com/office/drawing/2014/main" xmlns="" id="{829F6112-0963-4D97-8FC7-5666621451F1}"/>
              </a:ext>
            </a:extLst>
          </p:cNvPr>
          <p:cNvSpPr txBox="1"/>
          <p:nvPr/>
        </p:nvSpPr>
        <p:spPr>
          <a:xfrm>
            <a:off x="3609346" y="1207362"/>
            <a:ext cx="268022" cy="276999"/>
          </a:xfrm>
          <a:prstGeom prst="rect">
            <a:avLst/>
          </a:prstGeom>
          <a:noFill/>
        </p:spPr>
        <p:txBody>
          <a:bodyPr wrap="square" rtlCol="0">
            <a:spAutoFit/>
          </a:bodyPr>
          <a:lstStyle/>
          <a:p>
            <a:r>
              <a:rPr lang="en-US" sz="1200" b="1"/>
              <a:t>a</a:t>
            </a:r>
          </a:p>
        </p:txBody>
      </p:sp>
      <p:sp>
        <p:nvSpPr>
          <p:cNvPr id="17" name="TextBox 16">
            <a:extLst>
              <a:ext uri="{FF2B5EF4-FFF2-40B4-BE49-F238E27FC236}">
                <a16:creationId xmlns:a16="http://schemas.microsoft.com/office/drawing/2014/main" xmlns="" id="{F4BDD0C6-B2CB-4282-A27B-FCBEC4AC5746}"/>
              </a:ext>
            </a:extLst>
          </p:cNvPr>
          <p:cNvSpPr txBox="1"/>
          <p:nvPr/>
        </p:nvSpPr>
        <p:spPr>
          <a:xfrm>
            <a:off x="2264811" y="810300"/>
            <a:ext cx="268022" cy="276999"/>
          </a:xfrm>
          <a:prstGeom prst="rect">
            <a:avLst/>
          </a:prstGeom>
          <a:noFill/>
        </p:spPr>
        <p:txBody>
          <a:bodyPr wrap="square" rtlCol="0">
            <a:spAutoFit/>
          </a:bodyPr>
          <a:lstStyle/>
          <a:p>
            <a:r>
              <a:rPr lang="en-US" sz="1200" b="1"/>
              <a:t>a</a:t>
            </a:r>
          </a:p>
        </p:txBody>
      </p:sp>
      <p:pic>
        <p:nvPicPr>
          <p:cNvPr id="18" name="Picture 17">
            <a:extLst>
              <a:ext uri="{FF2B5EF4-FFF2-40B4-BE49-F238E27FC236}">
                <a16:creationId xmlns:a16="http://schemas.microsoft.com/office/drawing/2014/main" xmlns="" id="{4BF76F47-E1C2-40B3-BF76-5185093D44AC}"/>
              </a:ext>
            </a:extLst>
          </p:cNvPr>
          <p:cNvPicPr>
            <a:picLocks noChangeAspect="1"/>
          </p:cNvPicPr>
          <p:nvPr/>
        </p:nvPicPr>
        <p:blipFill>
          <a:blip r:embed="rId8"/>
          <a:stretch>
            <a:fillRect/>
          </a:stretch>
        </p:blipFill>
        <p:spPr>
          <a:xfrm>
            <a:off x="4731385" y="444874"/>
            <a:ext cx="2572886" cy="413078"/>
          </a:xfrm>
          <a:prstGeom prst="rect">
            <a:avLst/>
          </a:prstGeom>
        </p:spPr>
      </p:pic>
      <p:sp>
        <p:nvSpPr>
          <p:cNvPr id="19" name="TextBox 18">
            <a:extLst>
              <a:ext uri="{FF2B5EF4-FFF2-40B4-BE49-F238E27FC236}">
                <a16:creationId xmlns:a16="http://schemas.microsoft.com/office/drawing/2014/main" xmlns="" id="{D64FC681-6068-4A88-8F20-8FC66CF1CB3D}"/>
              </a:ext>
            </a:extLst>
          </p:cNvPr>
          <p:cNvSpPr txBox="1"/>
          <p:nvPr/>
        </p:nvSpPr>
        <p:spPr>
          <a:xfrm>
            <a:off x="5586096" y="1136426"/>
            <a:ext cx="268022" cy="276999"/>
          </a:xfrm>
          <a:prstGeom prst="rect">
            <a:avLst/>
          </a:prstGeom>
          <a:noFill/>
        </p:spPr>
        <p:txBody>
          <a:bodyPr wrap="square" rtlCol="0">
            <a:spAutoFit/>
          </a:bodyPr>
          <a:lstStyle/>
          <a:p>
            <a:r>
              <a:rPr lang="en-US" sz="1200" b="1"/>
              <a:t>a</a:t>
            </a:r>
          </a:p>
        </p:txBody>
      </p:sp>
      <p:sp>
        <p:nvSpPr>
          <p:cNvPr id="20" name="TextBox 19">
            <a:extLst>
              <a:ext uri="{FF2B5EF4-FFF2-40B4-BE49-F238E27FC236}">
                <a16:creationId xmlns:a16="http://schemas.microsoft.com/office/drawing/2014/main" xmlns="" id="{22102BAA-DBB7-4AF0-84AE-D7FC7AEDB7AB}"/>
              </a:ext>
            </a:extLst>
          </p:cNvPr>
          <p:cNvSpPr txBox="1"/>
          <p:nvPr/>
        </p:nvSpPr>
        <p:spPr>
          <a:xfrm>
            <a:off x="6214251" y="2240371"/>
            <a:ext cx="268022" cy="276999"/>
          </a:xfrm>
          <a:prstGeom prst="rect">
            <a:avLst/>
          </a:prstGeom>
          <a:noFill/>
        </p:spPr>
        <p:txBody>
          <a:bodyPr wrap="square" rtlCol="0">
            <a:spAutoFit/>
          </a:bodyPr>
          <a:lstStyle/>
          <a:p>
            <a:r>
              <a:rPr lang="en-US" sz="1200" b="1"/>
              <a:t>b</a:t>
            </a:r>
          </a:p>
        </p:txBody>
      </p:sp>
      <p:sp>
        <p:nvSpPr>
          <p:cNvPr id="21" name="TextBox 20">
            <a:extLst>
              <a:ext uri="{FF2B5EF4-FFF2-40B4-BE49-F238E27FC236}">
                <a16:creationId xmlns:a16="http://schemas.microsoft.com/office/drawing/2014/main" xmlns="" id="{79B97620-2B41-43C4-A711-E998CCBAE491}"/>
              </a:ext>
            </a:extLst>
          </p:cNvPr>
          <p:cNvSpPr txBox="1"/>
          <p:nvPr/>
        </p:nvSpPr>
        <p:spPr>
          <a:xfrm>
            <a:off x="4923213" y="797620"/>
            <a:ext cx="507303" cy="276999"/>
          </a:xfrm>
          <a:prstGeom prst="rect">
            <a:avLst/>
          </a:prstGeom>
          <a:noFill/>
        </p:spPr>
        <p:txBody>
          <a:bodyPr wrap="square" rtlCol="0">
            <a:spAutoFit/>
          </a:bodyPr>
          <a:lstStyle/>
          <a:p>
            <a:r>
              <a:rPr lang="en-US" sz="1200" b="1"/>
              <a:t>ab</a:t>
            </a:r>
          </a:p>
        </p:txBody>
      </p:sp>
      <p:sp>
        <p:nvSpPr>
          <p:cNvPr id="22" name="TextBox 21">
            <a:extLst>
              <a:ext uri="{FF2B5EF4-FFF2-40B4-BE49-F238E27FC236}">
                <a16:creationId xmlns:a16="http://schemas.microsoft.com/office/drawing/2014/main" xmlns="" id="{3ED121FC-5A5E-40C0-B39D-EF79188FEA9D}"/>
              </a:ext>
            </a:extLst>
          </p:cNvPr>
          <p:cNvSpPr txBox="1"/>
          <p:nvPr/>
        </p:nvSpPr>
        <p:spPr>
          <a:xfrm>
            <a:off x="6798160" y="1770074"/>
            <a:ext cx="507303" cy="276999"/>
          </a:xfrm>
          <a:prstGeom prst="rect">
            <a:avLst/>
          </a:prstGeom>
          <a:noFill/>
        </p:spPr>
        <p:txBody>
          <a:bodyPr wrap="square" rtlCol="0">
            <a:spAutoFit/>
          </a:bodyPr>
          <a:lstStyle/>
          <a:p>
            <a:r>
              <a:rPr lang="en-US" sz="1200" b="1"/>
              <a:t>ab</a:t>
            </a:r>
          </a:p>
        </p:txBody>
      </p:sp>
      <p:pic>
        <p:nvPicPr>
          <p:cNvPr id="23" name="Picture 22">
            <a:extLst>
              <a:ext uri="{FF2B5EF4-FFF2-40B4-BE49-F238E27FC236}">
                <a16:creationId xmlns:a16="http://schemas.microsoft.com/office/drawing/2014/main" xmlns="" id="{16E86CFA-5C77-40EF-9E59-B33F02B6939B}"/>
              </a:ext>
            </a:extLst>
          </p:cNvPr>
          <p:cNvPicPr>
            <a:picLocks noChangeAspect="1"/>
          </p:cNvPicPr>
          <p:nvPr/>
        </p:nvPicPr>
        <p:blipFill>
          <a:blip r:embed="rId9"/>
          <a:stretch>
            <a:fillRect/>
          </a:stretch>
        </p:blipFill>
        <p:spPr>
          <a:xfrm>
            <a:off x="8063336" y="486395"/>
            <a:ext cx="2581591" cy="403559"/>
          </a:xfrm>
          <a:prstGeom prst="rect">
            <a:avLst/>
          </a:prstGeom>
        </p:spPr>
      </p:pic>
      <p:sp>
        <p:nvSpPr>
          <p:cNvPr id="24" name="Rectangle 23">
            <a:extLst>
              <a:ext uri="{FF2B5EF4-FFF2-40B4-BE49-F238E27FC236}">
                <a16:creationId xmlns:a16="http://schemas.microsoft.com/office/drawing/2014/main" xmlns="" id="{457237C1-3990-4065-8914-64F079145055}"/>
              </a:ext>
            </a:extLst>
          </p:cNvPr>
          <p:cNvSpPr/>
          <p:nvPr/>
        </p:nvSpPr>
        <p:spPr>
          <a:xfrm>
            <a:off x="7397936" y="17139"/>
            <a:ext cx="460414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Results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 thaliana </a:t>
            </a:r>
          </a:p>
        </p:txBody>
      </p:sp>
      <p:sp>
        <p:nvSpPr>
          <p:cNvPr id="25" name="TextBox 24">
            <a:extLst>
              <a:ext uri="{FF2B5EF4-FFF2-40B4-BE49-F238E27FC236}">
                <a16:creationId xmlns:a16="http://schemas.microsoft.com/office/drawing/2014/main" xmlns="" id="{8726A5DA-1C13-442F-B775-2729BE48B2AA}"/>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2457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cabbage&#10;&#10;Description automatically generated">
            <a:extLst>
              <a:ext uri="{FF2B5EF4-FFF2-40B4-BE49-F238E27FC236}">
                <a16:creationId xmlns:a16="http://schemas.microsoft.com/office/drawing/2014/main" xmlns="" id="{DE5307B3-0BDD-4649-8B42-95993BD08E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8" b="10904"/>
          <a:stretch/>
        </p:blipFill>
        <p:spPr>
          <a:xfrm>
            <a:off x="7012012" y="450444"/>
            <a:ext cx="1184735" cy="693987"/>
          </a:xfrm>
          <a:prstGeom prst="rect">
            <a:avLst/>
          </a:prstGeom>
        </p:spPr>
      </p:pic>
      <p:pic>
        <p:nvPicPr>
          <p:cNvPr id="3" name="Picture 2" descr="A picture containing plant, small, sitting, vase&#10;&#10;Description automatically generated">
            <a:extLst>
              <a:ext uri="{FF2B5EF4-FFF2-40B4-BE49-F238E27FC236}">
                <a16:creationId xmlns:a16="http://schemas.microsoft.com/office/drawing/2014/main" xmlns="" id="{E5020ADF-E0CA-4F87-91FD-7A34CED2B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0627" y="99438"/>
            <a:ext cx="535026" cy="1044993"/>
          </a:xfrm>
          <a:prstGeom prst="rect">
            <a:avLst/>
          </a:prstGeom>
        </p:spPr>
      </p:pic>
      <p:sp>
        <p:nvSpPr>
          <p:cNvPr id="6" name="TextBox 5">
            <a:extLst>
              <a:ext uri="{FF2B5EF4-FFF2-40B4-BE49-F238E27FC236}">
                <a16:creationId xmlns:a16="http://schemas.microsoft.com/office/drawing/2014/main" xmlns="" id="{70E119BD-0A62-4C08-81D2-0A46E6315062}"/>
              </a:ext>
            </a:extLst>
          </p:cNvPr>
          <p:cNvSpPr txBox="1"/>
          <p:nvPr/>
        </p:nvSpPr>
        <p:spPr>
          <a:xfrm>
            <a:off x="6859831" y="1144431"/>
            <a:ext cx="1616212" cy="307777"/>
          </a:xfrm>
          <a:prstGeom prst="rect">
            <a:avLst/>
          </a:prstGeom>
          <a:noFill/>
        </p:spPr>
        <p:txBody>
          <a:bodyPr wrap="none" rtlCol="0">
            <a:spAutoFit/>
          </a:bodyPr>
          <a:lstStyle/>
          <a:p>
            <a:r>
              <a:rPr lang="en-US" sz="1400" b="1">
                <a:solidFill>
                  <a:schemeClr val="accent2"/>
                </a:solidFill>
              </a:rPr>
              <a:t>Leaf DW vs control </a:t>
            </a:r>
          </a:p>
        </p:txBody>
      </p:sp>
      <p:sp>
        <p:nvSpPr>
          <p:cNvPr id="7" name="TextBox 6">
            <a:extLst>
              <a:ext uri="{FF2B5EF4-FFF2-40B4-BE49-F238E27FC236}">
                <a16:creationId xmlns:a16="http://schemas.microsoft.com/office/drawing/2014/main" xmlns="" id="{0F5E1331-818B-40BB-A753-8BAA3BE36E9C}"/>
              </a:ext>
            </a:extLst>
          </p:cNvPr>
          <p:cNvSpPr txBox="1"/>
          <p:nvPr/>
        </p:nvSpPr>
        <p:spPr>
          <a:xfrm>
            <a:off x="2510832" y="1144431"/>
            <a:ext cx="2258632" cy="307777"/>
          </a:xfrm>
          <a:prstGeom prst="rect">
            <a:avLst/>
          </a:prstGeom>
          <a:noFill/>
        </p:spPr>
        <p:txBody>
          <a:bodyPr wrap="none" rtlCol="0">
            <a:spAutoFit/>
          </a:bodyPr>
          <a:lstStyle/>
          <a:p>
            <a:r>
              <a:rPr lang="en-US" sz="1400" b="1">
                <a:solidFill>
                  <a:schemeClr val="accent2">
                    <a:lumMod val="50000"/>
                  </a:schemeClr>
                </a:solidFill>
              </a:rPr>
              <a:t>Inflorescence DW vs control</a:t>
            </a:r>
          </a:p>
        </p:txBody>
      </p:sp>
      <p:grpSp>
        <p:nvGrpSpPr>
          <p:cNvPr id="12" name="Group 11">
            <a:extLst>
              <a:ext uri="{FF2B5EF4-FFF2-40B4-BE49-F238E27FC236}">
                <a16:creationId xmlns:a16="http://schemas.microsoft.com/office/drawing/2014/main" xmlns="" id="{3115E684-2FDA-4CEF-B9C7-741BBF0C842C}"/>
              </a:ext>
            </a:extLst>
          </p:cNvPr>
          <p:cNvGrpSpPr/>
          <p:nvPr/>
        </p:nvGrpSpPr>
        <p:grpSpPr>
          <a:xfrm>
            <a:off x="3015800" y="1838418"/>
            <a:ext cx="6795286" cy="4068611"/>
            <a:chOff x="3015800" y="1838418"/>
            <a:chExt cx="6795286" cy="4068611"/>
          </a:xfrm>
        </p:grpSpPr>
        <p:pic>
          <p:nvPicPr>
            <p:cNvPr id="5" name="Picture 4" descr="Chart, box and whisker chart&#10;&#10;Description automatically generated">
              <a:extLst>
                <a:ext uri="{FF2B5EF4-FFF2-40B4-BE49-F238E27FC236}">
                  <a16:creationId xmlns:a16="http://schemas.microsoft.com/office/drawing/2014/main" xmlns="" id="{5C513194-726E-4C05-A159-64B232BD35F1}"/>
                </a:ext>
              </a:extLst>
            </p:cNvPr>
            <p:cNvPicPr>
              <a:picLocks noChangeAspect="1"/>
            </p:cNvPicPr>
            <p:nvPr/>
          </p:nvPicPr>
          <p:blipFill rotWithShape="1">
            <a:blip r:embed="rId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xmlns="" id="{98D73D2C-E720-4DE5-90C7-6F10D173FB57}"/>
                </a:ext>
              </a:extLst>
            </p:cNvPr>
            <p:cNvPicPr>
              <a:picLocks noChangeAspect="1"/>
            </p:cNvPicPr>
            <p:nvPr/>
          </p:nvPicPr>
          <p:blipFill rotWithShape="1">
            <a:blip r:embed="rId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sp>
          <p:nvSpPr>
            <p:cNvPr id="9" name="TextBox 8">
              <a:extLst>
                <a:ext uri="{FF2B5EF4-FFF2-40B4-BE49-F238E27FC236}">
                  <a16:creationId xmlns:a16="http://schemas.microsoft.com/office/drawing/2014/main" xmlns="" id="{4A106A90-6997-41EA-AD80-C50E68F2D088}"/>
                </a:ext>
              </a:extLst>
            </p:cNvPr>
            <p:cNvSpPr txBox="1"/>
            <p:nvPr/>
          </p:nvSpPr>
          <p:spPr>
            <a:xfrm>
              <a:off x="7183430" y="1915363"/>
              <a:ext cx="841897" cy="230832"/>
            </a:xfrm>
            <a:prstGeom prst="rect">
              <a:avLst/>
            </a:prstGeom>
            <a:noFill/>
          </p:spPr>
          <p:txBody>
            <a:bodyPr wrap="none" rtlCol="0">
              <a:spAutoFit/>
            </a:bodyPr>
            <a:lstStyle/>
            <a:p>
              <a:r>
                <a:rPr lang="en-US" sz="900" b="1"/>
                <a:t>Mean + </a:t>
              </a:r>
              <a:r>
                <a:rPr lang="en-US" sz="900" b="1" err="1"/>
                <a:t>Stdev</a:t>
              </a:r>
              <a:endParaRPr lang="en-US" sz="900" b="1"/>
            </a:p>
          </p:txBody>
        </p:sp>
      </p:grpSp>
      <p:cxnSp>
        <p:nvCxnSpPr>
          <p:cNvPr id="11" name="Straight Connector 10">
            <a:extLst>
              <a:ext uri="{FF2B5EF4-FFF2-40B4-BE49-F238E27FC236}">
                <a16:creationId xmlns:a16="http://schemas.microsoft.com/office/drawing/2014/main" xmlns="" id="{F96EA76C-187B-4B1E-9587-E68E98EA9523}"/>
              </a:ext>
            </a:extLst>
          </p:cNvPr>
          <p:cNvCxnSpPr/>
          <p:nvPr/>
        </p:nvCxnSpPr>
        <p:spPr>
          <a:xfrm>
            <a:off x="3400627" y="3027285"/>
            <a:ext cx="4624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6B133913-A437-4F65-952F-A288488004B5}"/>
              </a:ext>
            </a:extLst>
          </p:cNvPr>
          <p:cNvSpPr txBox="1"/>
          <p:nvPr/>
        </p:nvSpPr>
        <p:spPr>
          <a:xfrm>
            <a:off x="51054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-1.148179 (large)</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-2.5365490  0.2401916 </a:t>
            </a:r>
            <a:endParaRPr lang="en-US" sz="1000">
              <a:cs typeface="Calibri"/>
            </a:endParaRPr>
          </a:p>
        </p:txBody>
      </p:sp>
      <p:sp>
        <p:nvSpPr>
          <p:cNvPr id="10" name="TextBox 9">
            <a:extLst>
              <a:ext uri="{FF2B5EF4-FFF2-40B4-BE49-F238E27FC236}">
                <a16:creationId xmlns:a16="http://schemas.microsoft.com/office/drawing/2014/main" xmlns="" id="{8442063C-D6ED-4F59-B63D-D4511BE42FE3}"/>
              </a:ext>
            </a:extLst>
          </p:cNvPr>
          <p:cNvSpPr txBox="1"/>
          <p:nvPr/>
        </p:nvSpPr>
        <p:spPr>
          <a:xfrm>
            <a:off x="2616200" y="5799667"/>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sz="1000">
              <a:cs typeface="Calibri"/>
            </a:endParaRPr>
          </a:p>
          <a:p>
            <a:pPr algn="ctr"/>
            <a:endParaRPr lang="en-US" sz="1000">
              <a:cs typeface="Calibri"/>
            </a:endParaRPr>
          </a:p>
          <a:p>
            <a:pPr algn="ctr"/>
            <a:r>
              <a:rPr lang="en-US" sz="1000"/>
              <a:t>d estimate: 0.4871191 (small)</a:t>
            </a:r>
            <a:endParaRPr lang="en-US" sz="1000">
              <a:cs typeface="Calibri"/>
            </a:endParaRPr>
          </a:p>
          <a:p>
            <a:pPr algn="ctr"/>
            <a:r>
              <a:rPr lang="en-US" sz="1000"/>
              <a:t>95 percent confidence interval:</a:t>
            </a:r>
            <a:endParaRPr lang="en-US" sz="1000">
              <a:cs typeface="Calibri"/>
            </a:endParaRPr>
          </a:p>
          <a:p>
            <a:pPr algn="ctr"/>
            <a:r>
              <a:rPr lang="en-US" sz="1000"/>
              <a:t>    lower     upper </a:t>
            </a:r>
            <a:endParaRPr lang="en-US" sz="1000">
              <a:cs typeface="Calibri"/>
            </a:endParaRPr>
          </a:p>
          <a:p>
            <a:pPr algn="ctr"/>
            <a:r>
              <a:rPr lang="en-US" sz="1000"/>
              <a:t>-0.818236  1.792474 </a:t>
            </a:r>
            <a:endParaRPr lang="en-US" sz="1000">
              <a:cs typeface="Calibri"/>
            </a:endParaRPr>
          </a:p>
        </p:txBody>
      </p:sp>
      <p:sp>
        <p:nvSpPr>
          <p:cNvPr id="13" name="TextBox 12">
            <a:extLst>
              <a:ext uri="{FF2B5EF4-FFF2-40B4-BE49-F238E27FC236}">
                <a16:creationId xmlns:a16="http://schemas.microsoft.com/office/drawing/2014/main" xmlns="" id="{2EE93834-47E6-4D7E-A7C3-483BE5B57F97}"/>
              </a:ext>
            </a:extLst>
          </p:cNvPr>
          <p:cNvSpPr txBox="1"/>
          <p:nvPr/>
        </p:nvSpPr>
        <p:spPr>
          <a:xfrm>
            <a:off x="8475133" y="4953000"/>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Cohen's d</a:t>
            </a:r>
            <a:endParaRPr lang="en-US"/>
          </a:p>
          <a:p>
            <a:pPr algn="ctr"/>
            <a:endParaRPr lang="en-US" sz="1000">
              <a:cs typeface="Calibri" panose="020F0502020204030204"/>
            </a:endParaRPr>
          </a:p>
          <a:p>
            <a:pPr algn="ctr"/>
            <a:r>
              <a:rPr lang="en-US" sz="1000"/>
              <a:t>d estimate: -0.008485888 (negligible)</a:t>
            </a:r>
            <a:endParaRPr lang="en-US" sz="1000">
              <a:cs typeface="Calibri" panose="020F0502020204030204"/>
            </a:endParaRPr>
          </a:p>
          <a:p>
            <a:pPr algn="ctr"/>
            <a:r>
              <a:rPr lang="en-US" sz="1000"/>
              <a:t>95 percent confidence interval:</a:t>
            </a:r>
            <a:endParaRPr lang="en-US" sz="1000">
              <a:cs typeface="Calibri" panose="020F0502020204030204"/>
            </a:endParaRPr>
          </a:p>
          <a:p>
            <a:pPr algn="ctr"/>
            <a:r>
              <a:rPr lang="en-US" sz="1000"/>
              <a:t>    lower     upper </a:t>
            </a:r>
            <a:endParaRPr lang="en-US" sz="1000">
              <a:cs typeface="Calibri" panose="020F0502020204030204"/>
            </a:endParaRPr>
          </a:p>
          <a:p>
            <a:pPr algn="ctr"/>
            <a:r>
              <a:rPr lang="en-US" sz="1000"/>
              <a:t>-1.294908  1.277936 </a:t>
            </a:r>
            <a:endParaRPr lang="en-US" sz="1000">
              <a:cs typeface="Calibri" panose="020F0502020204030204"/>
            </a:endParaRPr>
          </a:p>
        </p:txBody>
      </p:sp>
      <p:cxnSp>
        <p:nvCxnSpPr>
          <p:cNvPr id="14" name="Straight Arrow Connector 13">
            <a:extLst>
              <a:ext uri="{FF2B5EF4-FFF2-40B4-BE49-F238E27FC236}">
                <a16:creationId xmlns:a16="http://schemas.microsoft.com/office/drawing/2014/main" xmlns="" id="{E69297C1-62D8-406D-AD1B-9BDBD512F904}"/>
              </a:ext>
            </a:extLst>
          </p:cNvPr>
          <p:cNvCxnSpPr/>
          <p:nvPr/>
        </p:nvCxnSpPr>
        <p:spPr>
          <a:xfrm flipH="1">
            <a:off x="4351867" y="5240866"/>
            <a:ext cx="948267" cy="63500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561BB5E2-2014-481B-9E0D-ECEAC65B35B9}"/>
              </a:ext>
            </a:extLst>
          </p:cNvPr>
          <p:cNvCxnSpPr>
            <a:cxnSpLocks/>
          </p:cNvCxnSpPr>
          <p:nvPr/>
        </p:nvCxnSpPr>
        <p:spPr>
          <a:xfrm>
            <a:off x="6510867" y="5206999"/>
            <a:ext cx="25399" cy="6265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0C139E-CE83-4BE7-BB47-2C8B1C2A60DC}"/>
              </a:ext>
            </a:extLst>
          </p:cNvPr>
          <p:cNvCxnSpPr>
            <a:cxnSpLocks/>
          </p:cNvCxnSpPr>
          <p:nvPr/>
        </p:nvCxnSpPr>
        <p:spPr>
          <a:xfrm>
            <a:off x="7721600" y="4995332"/>
            <a:ext cx="1735665" cy="762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B63FB5EC-7911-4AB5-9473-B26DB621F20F}"/>
              </a:ext>
            </a:extLst>
          </p:cNvPr>
          <p:cNvSpPr/>
          <p:nvPr/>
        </p:nvSpPr>
        <p:spPr>
          <a:xfrm>
            <a:off x="7397936" y="17139"/>
            <a:ext cx="482119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concentration – 2 species comparison</a:t>
            </a:r>
            <a:endPar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xmlns="" id="{A8CED3EF-C84A-4B7C-B542-11543BD5C3C3}"/>
              </a:ext>
            </a:extLst>
          </p:cNvPr>
          <p:cNvSpPr txBox="1"/>
          <p:nvPr/>
        </p:nvSpPr>
        <p:spPr>
          <a:xfrm>
            <a:off x="420819" y="5850858"/>
            <a:ext cx="1176797" cy="369332"/>
          </a:xfrm>
          <a:prstGeom prst="rect">
            <a:avLst/>
          </a:prstGeom>
          <a:noFill/>
        </p:spPr>
        <p:txBody>
          <a:bodyPr wrap="none" rtlCol="0">
            <a:spAutoFit/>
          </a:bodyPr>
          <a:lstStyle/>
          <a:p>
            <a:r>
              <a:rPr lang="en-US" dirty="0">
                <a:solidFill>
                  <a:srgbClr val="FF0000"/>
                </a:solidFill>
                <a:highlight>
                  <a:srgbClr val="FFFF00"/>
                </a:highlight>
              </a:rPr>
              <a:t>Clean data</a:t>
            </a:r>
          </a:p>
        </p:txBody>
      </p:sp>
    </p:spTree>
    <p:extLst>
      <p:ext uri="{BB962C8B-B14F-4D97-AF65-F5344CB8AC3E}">
        <p14:creationId xmlns:p14="http://schemas.microsoft.com/office/powerpoint/2010/main" val="7669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26812-E1BE-4AB6-BD9B-5793987C82D1}"/>
              </a:ext>
            </a:extLst>
          </p:cNvPr>
          <p:cNvSpPr txBox="1">
            <a:spLocks/>
          </p:cNvSpPr>
          <p:nvPr/>
        </p:nvSpPr>
        <p:spPr>
          <a:xfrm>
            <a:off x="351503" y="291384"/>
            <a:ext cx="10515600" cy="8737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Index</a:t>
            </a:r>
          </a:p>
        </p:txBody>
      </p:sp>
    </p:spTree>
    <p:extLst>
      <p:ext uri="{BB962C8B-B14F-4D97-AF65-F5344CB8AC3E}">
        <p14:creationId xmlns:p14="http://schemas.microsoft.com/office/powerpoint/2010/main" val="192909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72" y="-2"/>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922" y="2501901"/>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819264" y="0"/>
            <a:ext cx="4372736" cy="369332"/>
          </a:xfrm>
          <a:prstGeom prst="rect">
            <a:avLst/>
          </a:prstGeom>
          <a:noFill/>
        </p:spPr>
        <p:txBody>
          <a:bodyPr wrap="none" rtlCol="0">
            <a:spAutoFit/>
          </a:bodyPr>
          <a:lstStyle/>
          <a:p>
            <a:r>
              <a:rPr lang="en-US" dirty="0" smtClean="0"/>
              <a:t>Reviewed </a:t>
            </a:r>
            <a:r>
              <a:rPr lang="en-US" dirty="0" err="1" smtClean="0"/>
              <a:t>qPCR</a:t>
            </a:r>
            <a:r>
              <a:rPr lang="en-US" dirty="0" smtClean="0"/>
              <a:t> labels and found a mismatch</a:t>
            </a:r>
            <a:endParaRPr 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3" y="3886200"/>
            <a:ext cx="307275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0" y="-1"/>
            <a:ext cx="3122496" cy="301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2540000" y="1903980"/>
            <a:ext cx="63433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288298" y="5372100"/>
            <a:ext cx="4065002" cy="247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ultiply 3"/>
          <p:cNvSpPr/>
          <p:nvPr/>
        </p:nvSpPr>
        <p:spPr>
          <a:xfrm>
            <a:off x="2304716" y="3651251"/>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2374232" y="-158234"/>
            <a:ext cx="800100" cy="685800"/>
          </a:xfrm>
          <a:prstGeom prst="mathMultiply">
            <a:avLst>
              <a:gd name="adj1" fmla="val 143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Shape 4"/>
          <p:cNvSpPr/>
          <p:nvPr/>
        </p:nvSpPr>
        <p:spPr>
          <a:xfrm rot="2310454" flipH="1">
            <a:off x="11226478" y="1650440"/>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2310454" flipH="1">
            <a:off x="6796574" y="-316525"/>
            <a:ext cx="733199" cy="1002381"/>
          </a:xfrm>
          <a:prstGeom prst="corner">
            <a:avLst>
              <a:gd name="adj1" fmla="val 20739"/>
              <a:gd name="adj2" fmla="val 1972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86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DBC7B3-CAF8-4D3D-A06C-F61B026B613F}"/>
              </a:ext>
            </a:extLst>
          </p:cNvPr>
          <p:cNvSpPr>
            <a:spLocks noGrp="1"/>
          </p:cNvSpPr>
          <p:nvPr>
            <p:ph type="title"/>
          </p:nvPr>
        </p:nvSpPr>
        <p:spPr>
          <a:xfrm>
            <a:off x="599970" y="1518121"/>
            <a:ext cx="10992059" cy="1325563"/>
          </a:xfrm>
        </p:spPr>
        <p:txBody>
          <a:bodyPr/>
          <a:lstStyle/>
          <a:p>
            <a:r>
              <a:rPr lang="en-US" dirty="0" smtClean="0"/>
              <a:t>From this slide on, only microbiome data plots</a:t>
            </a:r>
            <a:endParaRPr lang="en-US" dirty="0"/>
          </a:p>
        </p:txBody>
      </p:sp>
      <p:sp>
        <p:nvSpPr>
          <p:cNvPr id="3" name="Rectangle 2"/>
          <p:cNvSpPr/>
          <p:nvPr/>
        </p:nvSpPr>
        <p:spPr>
          <a:xfrm>
            <a:off x="0" y="2843684"/>
            <a:ext cx="12192000" cy="4014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12192000" cy="16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80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90297" y="890287"/>
            <a:ext cx="6324360" cy="1477328"/>
          </a:xfrm>
          <a:prstGeom prst="rect">
            <a:avLst/>
          </a:prstGeom>
          <a:noFill/>
        </p:spPr>
        <p:txBody>
          <a:bodyPr wrap="none" rtlCol="0">
            <a:spAutoFit/>
          </a:bodyPr>
          <a:lstStyle/>
          <a:p>
            <a:r>
              <a:rPr lang="en-US" dirty="0" smtClean="0"/>
              <a:t>R script: 1_loading and pre-processing</a:t>
            </a:r>
          </a:p>
          <a:p>
            <a:r>
              <a:rPr lang="en-US" dirty="0" smtClean="0"/>
              <a:t>Code chunk</a:t>
            </a:r>
            <a:r>
              <a:rPr lang="en-US" dirty="0"/>
              <a:t>: 1.4a Rarefaction &amp; </a:t>
            </a:r>
            <a:r>
              <a:rPr lang="en-US" dirty="0" smtClean="0"/>
              <a:t>rarefying</a:t>
            </a:r>
          </a:p>
          <a:p>
            <a:r>
              <a:rPr lang="en-US" dirty="0" smtClean="0"/>
              <a:t>Drop from </a:t>
            </a:r>
            <a:r>
              <a:rPr lang="en-US" dirty="0"/>
              <a:t>2.341M </a:t>
            </a:r>
            <a:r>
              <a:rPr lang="en-US" dirty="0" smtClean="0"/>
              <a:t>to 0.796M </a:t>
            </a:r>
            <a:r>
              <a:rPr lang="en-US" dirty="0"/>
              <a:t>sequences </a:t>
            </a:r>
            <a:endParaRPr lang="en-US" dirty="0" smtClean="0"/>
          </a:p>
          <a:p>
            <a:endParaRPr lang="en-US" dirty="0"/>
          </a:p>
          <a:p>
            <a:r>
              <a:rPr lang="en-US" dirty="0" smtClean="0"/>
              <a:t>No samples lost, plateau reached – very good sequencing dataset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348" y="2367615"/>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058" y="3907411"/>
            <a:ext cx="6011006" cy="2031325"/>
          </a:xfrm>
          <a:prstGeom prst="rect">
            <a:avLst/>
          </a:prstGeom>
        </p:spPr>
        <p:txBody>
          <a:bodyPr wrap="square">
            <a:spAutoFit/>
          </a:bodyPr>
          <a:lstStyle/>
          <a:p>
            <a:r>
              <a:rPr lang="en-US" dirty="0"/>
              <a:t>R script: 1_loading and pre-processing</a:t>
            </a:r>
          </a:p>
          <a:p>
            <a:r>
              <a:rPr lang="en-US" dirty="0"/>
              <a:t>Code chunk: 1.3 Filtering out rare </a:t>
            </a:r>
            <a:r>
              <a:rPr lang="en-US" dirty="0" smtClean="0"/>
              <a:t>ASVs</a:t>
            </a:r>
          </a:p>
          <a:p>
            <a:endParaRPr lang="en-US" dirty="0" smtClean="0"/>
          </a:p>
          <a:p>
            <a:r>
              <a:rPr lang="en-US" dirty="0" smtClean="0"/>
              <a:t>Filtering at 8+ </a:t>
            </a:r>
            <a:r>
              <a:rPr lang="en-US" dirty="0" err="1" smtClean="0"/>
              <a:t>occurences</a:t>
            </a:r>
            <a:endParaRPr lang="en-US" dirty="0"/>
          </a:p>
          <a:p>
            <a:r>
              <a:rPr lang="en-US" dirty="0"/>
              <a:t>Drop from </a:t>
            </a:r>
            <a:r>
              <a:rPr lang="en-US" dirty="0" smtClean="0"/>
              <a:t>7599 taxa to 4572 taxa</a:t>
            </a:r>
          </a:p>
          <a:p>
            <a:r>
              <a:rPr lang="en-US" dirty="0" smtClean="0"/>
              <a:t>Drop from </a:t>
            </a:r>
            <a:r>
              <a:rPr lang="en-US" dirty="0"/>
              <a:t>2.421M </a:t>
            </a:r>
            <a:r>
              <a:rPr lang="en-US" dirty="0" smtClean="0"/>
              <a:t>to </a:t>
            </a:r>
            <a:r>
              <a:rPr lang="en-US" dirty="0"/>
              <a:t>2.341M sequences </a:t>
            </a:r>
            <a:endParaRPr lang="en-US" dirty="0" smtClean="0"/>
          </a:p>
          <a:p>
            <a:r>
              <a:rPr lang="en-US" dirty="0" smtClean="0"/>
              <a:t>Retains 99.48 % of sequences</a:t>
            </a:r>
            <a:endParaRPr lang="en-US" dirty="0"/>
          </a:p>
        </p:txBody>
      </p:sp>
      <p:sp>
        <p:nvSpPr>
          <p:cNvPr id="5" name="TextBox 4"/>
          <p:cNvSpPr txBox="1"/>
          <p:nvPr/>
        </p:nvSpPr>
        <p:spPr>
          <a:xfrm>
            <a:off x="130628" y="151224"/>
            <a:ext cx="5084467" cy="3139321"/>
          </a:xfrm>
          <a:prstGeom prst="rect">
            <a:avLst/>
          </a:prstGeom>
          <a:noFill/>
        </p:spPr>
        <p:txBody>
          <a:bodyPr wrap="square" rtlCol="0">
            <a:spAutoFit/>
          </a:bodyPr>
          <a:lstStyle/>
          <a:p>
            <a:r>
              <a:rPr lang="en-US" dirty="0"/>
              <a:t>R script: 1_loading and pre-processing</a:t>
            </a:r>
          </a:p>
          <a:p>
            <a:r>
              <a:rPr lang="en-US" dirty="0"/>
              <a:t>Code Chunk :1.1 Decontamination process</a:t>
            </a:r>
          </a:p>
          <a:p>
            <a:r>
              <a:rPr lang="en-US" dirty="0" smtClean="0"/>
              <a:t>2.509M sequences in BIOM table as input</a:t>
            </a:r>
          </a:p>
          <a:p>
            <a:r>
              <a:rPr lang="en-US" dirty="0" smtClean="0"/>
              <a:t>A </a:t>
            </a:r>
            <a:r>
              <a:rPr lang="en-US" dirty="0"/>
              <a:t>single OTU removed as part of decontamination</a:t>
            </a:r>
          </a:p>
          <a:p>
            <a:endParaRPr lang="en-US" dirty="0" smtClean="0"/>
          </a:p>
          <a:p>
            <a:r>
              <a:rPr lang="en-US" dirty="0"/>
              <a:t>R script: 1_loading and </a:t>
            </a:r>
            <a:r>
              <a:rPr lang="en-US" dirty="0" smtClean="0"/>
              <a:t>pre-processing</a:t>
            </a:r>
            <a:endParaRPr lang="en-US" dirty="0"/>
          </a:p>
          <a:p>
            <a:r>
              <a:rPr lang="en-US" dirty="0" smtClean="0"/>
              <a:t>Code </a:t>
            </a:r>
            <a:r>
              <a:rPr lang="en-US" dirty="0"/>
              <a:t>chunk: 1.2 Chloroplast and mitochondrial DNA removal</a:t>
            </a:r>
          </a:p>
          <a:p>
            <a:r>
              <a:rPr lang="en-US" dirty="0"/>
              <a:t>2.509M sequences in BIOM table as input</a:t>
            </a:r>
          </a:p>
          <a:p>
            <a:r>
              <a:rPr lang="en-US" dirty="0" smtClean="0"/>
              <a:t>2.421M </a:t>
            </a:r>
            <a:r>
              <a:rPr lang="en-US" dirty="0"/>
              <a:t>sequences </a:t>
            </a:r>
            <a:r>
              <a:rPr lang="en-US" dirty="0" smtClean="0"/>
              <a:t>after plant host DNA removal</a:t>
            </a:r>
          </a:p>
          <a:p>
            <a:endParaRPr lang="en-US" dirty="0"/>
          </a:p>
        </p:txBody>
      </p:sp>
      <p:sp>
        <p:nvSpPr>
          <p:cNvPr id="6" name="TextBox 5"/>
          <p:cNvSpPr txBox="1"/>
          <p:nvPr/>
        </p:nvSpPr>
        <p:spPr>
          <a:xfrm>
            <a:off x="8250919" y="4518246"/>
            <a:ext cx="2722284" cy="646331"/>
          </a:xfrm>
          <a:prstGeom prst="rect">
            <a:avLst/>
          </a:prstGeom>
          <a:noFill/>
        </p:spPr>
        <p:txBody>
          <a:bodyPr wrap="none" rtlCol="0">
            <a:spAutoFit/>
          </a:bodyPr>
          <a:lstStyle/>
          <a:p>
            <a:r>
              <a:rPr lang="en-US" dirty="0" smtClean="0"/>
              <a:t>Soil samples as red lines</a:t>
            </a:r>
          </a:p>
          <a:p>
            <a:r>
              <a:rPr lang="en-US" dirty="0" smtClean="0"/>
              <a:t>Root samples as black lines</a:t>
            </a:r>
            <a:endParaRPr lang="en-US" dirty="0"/>
          </a:p>
        </p:txBody>
      </p:sp>
    </p:spTree>
    <p:extLst>
      <p:ext uri="{BB962C8B-B14F-4D97-AF65-F5344CB8AC3E}">
        <p14:creationId xmlns:p14="http://schemas.microsoft.com/office/powerpoint/2010/main" val="2982933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5503/graphics/d31e0fe4-6535-4a2b-9669-a74df3bd772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45503/graphics/d31e0fe4-6535-4a2b-9669-a74df3bd7723.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descr="http://127.0.0.1:45503/graphics/e1b0c8a7-4405-4edb-83fb-8d8ebb38a9df.png"/>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099800" cy="67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811199" y="149909"/>
            <a:ext cx="3792385" cy="646331"/>
          </a:xfrm>
          <a:prstGeom prst="rect">
            <a:avLst/>
          </a:prstGeom>
        </p:spPr>
        <p:txBody>
          <a:bodyPr wrap="none">
            <a:spAutoFit/>
          </a:bodyPr>
          <a:lstStyle/>
          <a:p>
            <a:r>
              <a:rPr lang="en-US" dirty="0"/>
              <a:t>R script: 2_Beta_diversity</a:t>
            </a:r>
          </a:p>
          <a:p>
            <a:r>
              <a:rPr lang="en-US" dirty="0" smtClean="0"/>
              <a:t>Code chunk: </a:t>
            </a:r>
            <a:r>
              <a:rPr lang="en-US" dirty="0"/>
              <a:t>2.1 - Beta Diversity plots</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3148" r="48229" b="5370"/>
          <a:stretch/>
        </p:blipFill>
        <p:spPr bwMode="auto">
          <a:xfrm>
            <a:off x="8128000" y="5183989"/>
            <a:ext cx="4991099" cy="170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237622" y="343657"/>
            <a:ext cx="1884298" cy="369332"/>
          </a:xfrm>
          <a:prstGeom prst="rect">
            <a:avLst/>
          </a:prstGeom>
          <a:noFill/>
        </p:spPr>
        <p:txBody>
          <a:bodyPr wrap="none" rtlCol="0">
            <a:spAutoFit/>
          </a:bodyPr>
          <a:lstStyle/>
          <a:p>
            <a:r>
              <a:rPr lang="en-US" dirty="0" smtClean="0"/>
              <a:t>CCS normalization</a:t>
            </a:r>
            <a:endParaRPr lang="en-US" dirty="0"/>
          </a:p>
        </p:txBody>
      </p:sp>
      <p:sp>
        <p:nvSpPr>
          <p:cNvPr id="8" name="TextBox 7"/>
          <p:cNvSpPr txBox="1"/>
          <p:nvPr/>
        </p:nvSpPr>
        <p:spPr>
          <a:xfrm>
            <a:off x="3225520" y="318555"/>
            <a:ext cx="2321661" cy="369332"/>
          </a:xfrm>
          <a:prstGeom prst="rect">
            <a:avLst/>
          </a:prstGeom>
          <a:noFill/>
        </p:spPr>
        <p:txBody>
          <a:bodyPr wrap="none" rtlCol="0">
            <a:spAutoFit/>
          </a:bodyPr>
          <a:lstStyle/>
          <a:p>
            <a:r>
              <a:rPr lang="en-US" dirty="0"/>
              <a:t>Stress: 0.1521784 (</a:t>
            </a:r>
            <a:r>
              <a:rPr lang="en-US" dirty="0" smtClean="0"/>
              <a:t>ok) </a:t>
            </a:r>
            <a:endParaRPr lang="en-US" dirty="0"/>
          </a:p>
        </p:txBody>
      </p:sp>
    </p:spTree>
    <p:extLst>
      <p:ext uri="{BB962C8B-B14F-4D97-AF65-F5344CB8AC3E}">
        <p14:creationId xmlns:p14="http://schemas.microsoft.com/office/powerpoint/2010/main" val="1862149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148" r="48229" b="5370"/>
          <a:stretch/>
        </p:blipFill>
        <p:spPr bwMode="auto">
          <a:xfrm>
            <a:off x="0" y="0"/>
            <a:ext cx="9982200" cy="341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648" r="64479" b="5371"/>
          <a:stretch/>
        </p:blipFill>
        <p:spPr bwMode="auto">
          <a:xfrm>
            <a:off x="6694827" y="1435100"/>
            <a:ext cx="5497173"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2900" y="3632200"/>
            <a:ext cx="6197600" cy="2585323"/>
          </a:xfrm>
          <a:prstGeom prst="rect">
            <a:avLst/>
          </a:prstGeom>
          <a:noFill/>
        </p:spPr>
        <p:txBody>
          <a:bodyPr wrap="square" rtlCol="0">
            <a:spAutoFit/>
          </a:bodyPr>
          <a:lstStyle/>
          <a:p>
            <a:r>
              <a:rPr lang="en-US" dirty="0" smtClean="0"/>
              <a:t>The effect of root/soil depends on plant species</a:t>
            </a:r>
          </a:p>
          <a:p>
            <a:r>
              <a:rPr lang="en-US" dirty="0" smtClean="0"/>
              <a:t>The effect of </a:t>
            </a:r>
            <a:r>
              <a:rPr lang="en-US" dirty="0" err="1" smtClean="0"/>
              <a:t>MeJA</a:t>
            </a:r>
            <a:r>
              <a:rPr lang="en-US" dirty="0" smtClean="0"/>
              <a:t> treatments depend on plant species</a:t>
            </a:r>
          </a:p>
          <a:p>
            <a:endParaRPr lang="en-US" dirty="0"/>
          </a:p>
          <a:p>
            <a:r>
              <a:rPr lang="en-US" dirty="0" smtClean="0"/>
              <a:t>When we look at soils and root in separate (we know they are different anyway) we see….</a:t>
            </a:r>
          </a:p>
          <a:p>
            <a:r>
              <a:rPr lang="en-US" dirty="0" smtClean="0"/>
              <a:t>….That the effect of </a:t>
            </a:r>
            <a:r>
              <a:rPr lang="en-US" dirty="0" err="1" smtClean="0"/>
              <a:t>MeJA</a:t>
            </a:r>
            <a:r>
              <a:rPr lang="en-US" dirty="0" smtClean="0"/>
              <a:t> treatment on root community depends on plant species</a:t>
            </a:r>
          </a:p>
          <a:p>
            <a:r>
              <a:rPr lang="en-US" dirty="0" smtClean="0"/>
              <a:t>…. no </a:t>
            </a:r>
            <a:r>
              <a:rPr lang="en-US" dirty="0"/>
              <a:t>effect of </a:t>
            </a:r>
            <a:r>
              <a:rPr lang="en-US" dirty="0" err="1"/>
              <a:t>MeJA</a:t>
            </a:r>
            <a:r>
              <a:rPr lang="en-US" dirty="0"/>
              <a:t> treatment on </a:t>
            </a:r>
            <a:r>
              <a:rPr lang="en-US" dirty="0" smtClean="0"/>
              <a:t>soil community, but interaction with plant species has p=0.08 at n=6/treatment</a:t>
            </a:r>
            <a:endParaRPr lang="en-US" dirty="0"/>
          </a:p>
        </p:txBody>
      </p:sp>
      <p:sp>
        <p:nvSpPr>
          <p:cNvPr id="4" name="Rectangle 3"/>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Tree>
    <p:extLst>
      <p:ext uri="{BB962C8B-B14F-4D97-AF65-F5344CB8AC3E}">
        <p14:creationId xmlns:p14="http://schemas.microsoft.com/office/powerpoint/2010/main" val="1505075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468699"/>
            <a:ext cx="5551289" cy="33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293" y="-2"/>
            <a:ext cx="5535396" cy="3379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375652"/>
            <a:ext cx="5703689" cy="348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5535396" cy="33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55778" y="15875"/>
            <a:ext cx="3182044" cy="923330"/>
          </a:xfrm>
          <a:prstGeom prst="rect">
            <a:avLst/>
          </a:prstGeom>
          <a:solidFill>
            <a:schemeClr val="bg1"/>
          </a:solidFill>
        </p:spPr>
        <p:txBody>
          <a:bodyPr wrap="square">
            <a:spAutoFit/>
          </a:bodyPr>
          <a:lstStyle/>
          <a:p>
            <a:r>
              <a:rPr lang="en-US" dirty="0"/>
              <a:t>R script: 2_Beta_diversity</a:t>
            </a:r>
          </a:p>
          <a:p>
            <a:r>
              <a:rPr lang="en-US" dirty="0"/>
              <a:t>Code chunk:</a:t>
            </a:r>
            <a:r>
              <a:rPr lang="it-IT" dirty="0" smtClean="0"/>
              <a:t> </a:t>
            </a:r>
            <a:r>
              <a:rPr lang="it-IT" dirty="0"/>
              <a:t>2.2.1 - Beta Dipersion Metrics &amp; </a:t>
            </a:r>
            <a:r>
              <a:rPr lang="it-IT" dirty="0" smtClean="0"/>
              <a:t>plots</a:t>
            </a:r>
            <a:endParaRPr lang="en-US" dirty="0"/>
          </a:p>
        </p:txBody>
      </p:sp>
    </p:spTree>
    <p:extLst>
      <p:ext uri="{BB962C8B-B14F-4D97-AF65-F5344CB8AC3E}">
        <p14:creationId xmlns:p14="http://schemas.microsoft.com/office/powerpoint/2010/main" val="237941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001" r="61979" b="14629"/>
          <a:stretch/>
        </p:blipFill>
        <p:spPr bwMode="auto">
          <a:xfrm>
            <a:off x="0" y="2466653"/>
            <a:ext cx="5892800" cy="4391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1852" r="61979" b="6852"/>
          <a:stretch/>
        </p:blipFill>
        <p:spPr bwMode="auto">
          <a:xfrm>
            <a:off x="6184900" y="2466653"/>
            <a:ext cx="5892800" cy="447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982200" y="19735"/>
            <a:ext cx="2120900" cy="1477328"/>
          </a:xfrm>
          <a:prstGeom prst="rect">
            <a:avLst/>
          </a:prstGeom>
        </p:spPr>
        <p:txBody>
          <a:bodyPr wrap="square">
            <a:spAutoFit/>
          </a:bodyPr>
          <a:lstStyle/>
          <a:p>
            <a:r>
              <a:rPr lang="en-US" dirty="0"/>
              <a:t>R script: 2_Beta_diversity</a:t>
            </a:r>
          </a:p>
          <a:p>
            <a:r>
              <a:rPr lang="en-US" dirty="0"/>
              <a:t>Code chunk:</a:t>
            </a:r>
            <a:r>
              <a:rPr lang="it-IT" dirty="0"/>
              <a:t> 2.3 - P values for beta diversity</a:t>
            </a:r>
            <a:endParaRPr lang="en-US" dirty="0"/>
          </a:p>
        </p:txBody>
      </p:sp>
      <p:sp>
        <p:nvSpPr>
          <p:cNvPr id="4" name="TextBox 3"/>
          <p:cNvSpPr txBox="1"/>
          <p:nvPr/>
        </p:nvSpPr>
        <p:spPr>
          <a:xfrm>
            <a:off x="266700" y="228600"/>
            <a:ext cx="5950283" cy="2862322"/>
          </a:xfrm>
          <a:prstGeom prst="rect">
            <a:avLst/>
          </a:prstGeom>
          <a:noFill/>
        </p:spPr>
        <p:txBody>
          <a:bodyPr wrap="none" rtlCol="0">
            <a:spAutoFit/>
          </a:bodyPr>
          <a:lstStyle/>
          <a:p>
            <a:r>
              <a:rPr lang="en-US" dirty="0" smtClean="0"/>
              <a:t>Here we split the whole dataset in 4 for a detailed view</a:t>
            </a:r>
          </a:p>
          <a:p>
            <a:endParaRPr lang="en-US" dirty="0"/>
          </a:p>
          <a:p>
            <a:r>
              <a:rPr lang="en-US" dirty="0" err="1" smtClean="0"/>
              <a:t>MeJA</a:t>
            </a:r>
            <a:r>
              <a:rPr lang="en-US" dirty="0" smtClean="0"/>
              <a:t> has an effect on AT Roots (p = 0.0184)</a:t>
            </a:r>
          </a:p>
          <a:p>
            <a:r>
              <a:rPr lang="en-US" dirty="0" err="1"/>
              <a:t>MeJA</a:t>
            </a:r>
            <a:r>
              <a:rPr lang="en-US" dirty="0"/>
              <a:t> has an effect on AT </a:t>
            </a:r>
            <a:r>
              <a:rPr lang="en-US" dirty="0" smtClean="0"/>
              <a:t>Soil </a:t>
            </a:r>
            <a:r>
              <a:rPr lang="en-US" dirty="0"/>
              <a:t>(p = </a:t>
            </a:r>
            <a:r>
              <a:rPr lang="en-US" dirty="0" smtClean="0"/>
              <a:t>0.0064</a:t>
            </a:r>
            <a:r>
              <a:rPr lang="en-US" dirty="0"/>
              <a:t>)</a:t>
            </a:r>
          </a:p>
          <a:p>
            <a:endParaRPr lang="en-US" dirty="0" smtClean="0"/>
          </a:p>
          <a:p>
            <a:r>
              <a:rPr lang="en-US" dirty="0" err="1"/>
              <a:t>MeJA</a:t>
            </a:r>
            <a:r>
              <a:rPr lang="en-US" dirty="0"/>
              <a:t> has an effect on </a:t>
            </a:r>
            <a:r>
              <a:rPr lang="en-US" dirty="0" smtClean="0"/>
              <a:t>BO Roots (p=0.0003)</a:t>
            </a:r>
          </a:p>
          <a:p>
            <a:r>
              <a:rPr lang="en-US" dirty="0" err="1"/>
              <a:t>MeJA</a:t>
            </a:r>
            <a:r>
              <a:rPr lang="en-US" dirty="0"/>
              <a:t> has </a:t>
            </a:r>
            <a:r>
              <a:rPr lang="en-US" dirty="0" smtClean="0"/>
              <a:t>a marginally significant </a:t>
            </a:r>
            <a:r>
              <a:rPr lang="en-US" dirty="0"/>
              <a:t>effect on BO </a:t>
            </a:r>
            <a:r>
              <a:rPr lang="en-US" dirty="0" smtClean="0"/>
              <a:t>Soil (p=0.0842)</a:t>
            </a:r>
            <a:endParaRPr lang="en-US" dirty="0"/>
          </a:p>
          <a:p>
            <a:endParaRPr lang="en-US" dirty="0"/>
          </a:p>
          <a:p>
            <a:endParaRPr lang="en-US" dirty="0"/>
          </a:p>
          <a:p>
            <a:endParaRPr lang="en-US" dirty="0"/>
          </a:p>
        </p:txBody>
      </p:sp>
      <p:sp>
        <p:nvSpPr>
          <p:cNvPr id="5" name="TextBox 4"/>
          <p:cNvSpPr txBox="1"/>
          <p:nvPr/>
        </p:nvSpPr>
        <p:spPr>
          <a:xfrm>
            <a:off x="6451600" y="571500"/>
            <a:ext cx="3098800" cy="1477328"/>
          </a:xfrm>
          <a:prstGeom prst="rect">
            <a:avLst/>
          </a:prstGeom>
          <a:noFill/>
        </p:spPr>
        <p:txBody>
          <a:bodyPr wrap="square" rtlCol="0">
            <a:spAutoFit/>
          </a:bodyPr>
          <a:lstStyle/>
          <a:p>
            <a:r>
              <a:rPr lang="en-US" b="1" dirty="0" smtClean="0"/>
              <a:t>Conclusion: </a:t>
            </a:r>
            <a:r>
              <a:rPr lang="en-US" dirty="0" smtClean="0"/>
              <a:t>Bacterial community in the soils of BO were less affected by </a:t>
            </a:r>
            <a:r>
              <a:rPr lang="en-US" dirty="0" err="1" smtClean="0"/>
              <a:t>MeJA</a:t>
            </a:r>
            <a:r>
              <a:rPr lang="en-US" dirty="0" smtClean="0"/>
              <a:t> than the other compartments and species</a:t>
            </a:r>
            <a:endParaRPr lang="en-US" dirty="0"/>
          </a:p>
        </p:txBody>
      </p:sp>
    </p:spTree>
    <p:extLst>
      <p:ext uri="{BB962C8B-B14F-4D97-AF65-F5344CB8AC3E}">
        <p14:creationId xmlns:p14="http://schemas.microsoft.com/office/powerpoint/2010/main" val="4119720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366" r="41518" b="2529"/>
          <a:stretch/>
        </p:blipFill>
        <p:spPr bwMode="auto">
          <a:xfrm>
            <a:off x="0" y="1092200"/>
            <a:ext cx="1210389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6700" y="-23217"/>
            <a:ext cx="9867900" cy="923330"/>
          </a:xfrm>
          <a:prstGeom prst="rect">
            <a:avLst/>
          </a:prstGeom>
        </p:spPr>
        <p:txBody>
          <a:bodyPr wrap="square">
            <a:spAutoFit/>
          </a:bodyPr>
          <a:lstStyle/>
          <a:p>
            <a:r>
              <a:rPr lang="en-US" dirty="0" smtClean="0"/>
              <a:t>R </a:t>
            </a:r>
            <a:r>
              <a:rPr lang="en-US" dirty="0"/>
              <a:t>script: </a:t>
            </a:r>
            <a:r>
              <a:rPr lang="en-US" dirty="0" smtClean="0"/>
              <a:t>2_Beta_diversity</a:t>
            </a:r>
          </a:p>
          <a:p>
            <a:endParaRPr lang="en-US" dirty="0" smtClean="0"/>
          </a:p>
          <a:p>
            <a:r>
              <a:rPr lang="en-US" dirty="0" smtClean="0"/>
              <a:t>### </a:t>
            </a:r>
            <a:r>
              <a:rPr lang="en-US" dirty="0"/>
              <a:t>2.3.2a </a:t>
            </a:r>
            <a:r>
              <a:rPr lang="en-US" dirty="0" err="1"/>
              <a:t>EcolUtils</a:t>
            </a:r>
            <a:r>
              <a:rPr lang="en-US" dirty="0"/>
              <a:t>::</a:t>
            </a:r>
            <a:r>
              <a:rPr lang="en-US" dirty="0" err="1"/>
              <a:t>adonis.pair</a:t>
            </a:r>
            <a:r>
              <a:rPr lang="en-US" dirty="0"/>
              <a:t> - no lists, accounts for blocks. external FDR adjustment </a:t>
            </a:r>
          </a:p>
        </p:txBody>
      </p:sp>
      <p:sp>
        <p:nvSpPr>
          <p:cNvPr id="3" name="TextBox 2"/>
          <p:cNvSpPr txBox="1"/>
          <p:nvPr/>
        </p:nvSpPr>
        <p:spPr>
          <a:xfrm>
            <a:off x="838200" y="6019800"/>
            <a:ext cx="5341334" cy="369332"/>
          </a:xfrm>
          <a:prstGeom prst="rect">
            <a:avLst/>
          </a:prstGeom>
          <a:noFill/>
        </p:spPr>
        <p:txBody>
          <a:bodyPr wrap="none" rtlCol="0">
            <a:spAutoFit/>
          </a:bodyPr>
          <a:lstStyle/>
          <a:p>
            <a:r>
              <a:rPr lang="en-US" dirty="0" smtClean="0"/>
              <a:t>No significant pairwise differences after FDR correction</a:t>
            </a:r>
            <a:endParaRPr lang="en-US" dirty="0"/>
          </a:p>
        </p:txBody>
      </p:sp>
    </p:spTree>
    <p:extLst>
      <p:ext uri="{BB962C8B-B14F-4D97-AF65-F5344CB8AC3E}">
        <p14:creationId xmlns:p14="http://schemas.microsoft.com/office/powerpoint/2010/main" val="3226234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139" y="183634"/>
            <a:ext cx="5420651" cy="646331"/>
          </a:xfrm>
          <a:prstGeom prst="rect">
            <a:avLst/>
          </a:prstGeom>
        </p:spPr>
        <p:txBody>
          <a:bodyPr wrap="none">
            <a:spAutoFit/>
          </a:bodyPr>
          <a:lstStyle/>
          <a:p>
            <a:r>
              <a:rPr lang="en-US" dirty="0" smtClean="0"/>
              <a:t>R script 4: Neutral models</a:t>
            </a:r>
          </a:p>
          <a:p>
            <a:r>
              <a:rPr lang="en-US" dirty="0" smtClean="0"/>
              <a:t>Chunk: 4.2 </a:t>
            </a:r>
            <a:r>
              <a:rPr lang="en-US" dirty="0"/>
              <a:t>calculate and plot neutral model </a:t>
            </a:r>
            <a:r>
              <a:rPr lang="en-US" dirty="0" smtClean="0"/>
              <a:t>distribution</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9" y="927099"/>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660" y="9271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60" y="40005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39" y="3886200"/>
            <a:ext cx="3750281"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9475" y="76201"/>
            <a:ext cx="3445838"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579475" y="2603500"/>
            <a:ext cx="3081019" cy="738664"/>
          </a:xfrm>
          <a:prstGeom prst="rect">
            <a:avLst/>
          </a:prstGeom>
          <a:noFill/>
        </p:spPr>
        <p:txBody>
          <a:bodyPr wrap="square" rtlCol="0">
            <a:spAutoFit/>
          </a:bodyPr>
          <a:lstStyle/>
          <a:p>
            <a:r>
              <a:rPr lang="en-US" sz="1400" dirty="0" smtClean="0"/>
              <a:t>Roots of AT have a lower fit to the neutral model…. (they are under more intense/active selection</a:t>
            </a:r>
            <a:endParaRPr lang="en-US" sz="1400" dirty="0"/>
          </a:p>
        </p:txBody>
      </p:sp>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8875" y="3389312"/>
            <a:ext cx="3502217"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579473" y="5994182"/>
            <a:ext cx="3081019" cy="646331"/>
          </a:xfrm>
          <a:prstGeom prst="rect">
            <a:avLst/>
          </a:prstGeom>
          <a:noFill/>
        </p:spPr>
        <p:txBody>
          <a:bodyPr wrap="square" rtlCol="0">
            <a:spAutoFit/>
          </a:bodyPr>
          <a:lstStyle/>
          <a:p>
            <a:r>
              <a:rPr lang="en-US" dirty="0" smtClean="0"/>
              <a:t>With a slightly higher number of OTUs </a:t>
            </a:r>
            <a:r>
              <a:rPr lang="en-US" smtClean="0"/>
              <a:t>above predictions</a:t>
            </a:r>
            <a:endParaRPr lang="en-US" dirty="0"/>
          </a:p>
        </p:txBody>
      </p:sp>
      <p:sp>
        <p:nvSpPr>
          <p:cNvPr id="2" name="TextBox 1"/>
          <p:cNvSpPr txBox="1"/>
          <p:nvPr/>
        </p:nvSpPr>
        <p:spPr>
          <a:xfrm>
            <a:off x="6997700" y="2581532"/>
            <a:ext cx="1632150" cy="4339650"/>
          </a:xfrm>
          <a:prstGeom prst="rect">
            <a:avLst/>
          </a:prstGeom>
          <a:noFill/>
        </p:spPr>
        <p:txBody>
          <a:bodyPr wrap="square" rtlCol="0">
            <a:spAutoFit/>
          </a:bodyPr>
          <a:lstStyle/>
          <a:p>
            <a:r>
              <a:rPr lang="en-US" sz="1200" b="1" dirty="0" smtClean="0"/>
              <a:t>Above</a:t>
            </a:r>
            <a:r>
              <a:rPr lang="en-US" sz="1200" dirty="0" smtClean="0"/>
              <a:t>: selected, enriched or recruited by plant</a:t>
            </a:r>
          </a:p>
          <a:p>
            <a:endParaRPr lang="en-US" sz="1200" b="1" dirty="0"/>
          </a:p>
          <a:p>
            <a:r>
              <a:rPr lang="en-US" sz="1200" b="1" dirty="0" smtClean="0"/>
              <a:t>As predicted: </a:t>
            </a:r>
            <a:r>
              <a:rPr lang="en-US" sz="1200" dirty="0" smtClean="0"/>
              <a:t>present in many samples because it has a lot of sequences</a:t>
            </a:r>
          </a:p>
          <a:p>
            <a:endParaRPr lang="en-US" sz="1200" dirty="0"/>
          </a:p>
          <a:p>
            <a:r>
              <a:rPr lang="en-US" sz="1200" b="1" dirty="0" smtClean="0"/>
              <a:t>Below prediction</a:t>
            </a:r>
            <a:r>
              <a:rPr lang="en-US" sz="1200" dirty="0" smtClean="0"/>
              <a:t>: dispersal limited, infests a few plants…</a:t>
            </a:r>
          </a:p>
          <a:p>
            <a:endParaRPr lang="en-US" sz="1200" dirty="0"/>
          </a:p>
          <a:p>
            <a:endParaRPr lang="en-US" sz="1200" dirty="0" smtClean="0"/>
          </a:p>
          <a:p>
            <a:endParaRPr lang="en-US" sz="1200" dirty="0"/>
          </a:p>
          <a:p>
            <a:endParaRPr lang="en-US" sz="1200" dirty="0" smtClean="0"/>
          </a:p>
          <a:p>
            <a:r>
              <a:rPr lang="en-US" sz="1200" dirty="0" smtClean="0"/>
              <a:t>… (because it cannot move in the environment, </a:t>
            </a:r>
            <a:r>
              <a:rPr lang="en-US" sz="1200" dirty="0" err="1" smtClean="0"/>
              <a:t>failes</a:t>
            </a:r>
            <a:r>
              <a:rPr lang="en-US" sz="1200" dirty="0" smtClean="0"/>
              <a:t> to </a:t>
            </a:r>
            <a:r>
              <a:rPr lang="en-US" sz="1200" dirty="0" err="1" smtClean="0"/>
              <a:t>stablish</a:t>
            </a:r>
            <a:r>
              <a:rPr lang="en-US" sz="1200" dirty="0" smtClean="0"/>
              <a:t> new populations, or can only infest a portion of the plants….)</a:t>
            </a:r>
            <a:endParaRPr lang="en-US" sz="1200" dirty="0"/>
          </a:p>
        </p:txBody>
      </p:sp>
      <p:sp>
        <p:nvSpPr>
          <p:cNvPr id="5" name="TextBox 4"/>
          <p:cNvSpPr txBox="1"/>
          <p:nvPr/>
        </p:nvSpPr>
        <p:spPr>
          <a:xfrm>
            <a:off x="4168420" y="-2316559"/>
            <a:ext cx="7229297" cy="2308324"/>
          </a:xfrm>
          <a:prstGeom prst="rect">
            <a:avLst/>
          </a:prstGeom>
          <a:noFill/>
        </p:spPr>
        <p:txBody>
          <a:bodyPr wrap="square" rtlCol="0">
            <a:spAutoFit/>
          </a:bodyPr>
          <a:lstStyle/>
          <a:p>
            <a:r>
              <a:rPr lang="en-US" dirty="0" smtClean="0"/>
              <a:t>Migration </a:t>
            </a:r>
            <a:r>
              <a:rPr lang="en-US" dirty="0" err="1" smtClean="0"/>
              <a:t>occurence</a:t>
            </a:r>
            <a:r>
              <a:rPr lang="en-US" dirty="0" smtClean="0"/>
              <a:t>: if the individual is lost within the system, it is replaced from the outside</a:t>
            </a:r>
          </a:p>
          <a:p>
            <a:r>
              <a:rPr lang="en-US" dirty="0" smtClean="0"/>
              <a:t>It is not too different from  island biogeography</a:t>
            </a:r>
          </a:p>
          <a:p>
            <a:r>
              <a:rPr lang="en-US" dirty="0" smtClean="0"/>
              <a:t>On the root/soil interface it does not mean migration from one pot to the other</a:t>
            </a:r>
          </a:p>
          <a:p>
            <a:r>
              <a:rPr lang="en-US" dirty="0" smtClean="0"/>
              <a:t>It </a:t>
            </a:r>
            <a:r>
              <a:rPr lang="en-US" smtClean="0"/>
              <a:t>means recruitment/reproduction </a:t>
            </a:r>
            <a:r>
              <a:rPr lang="en-US" dirty="0" smtClean="0"/>
              <a:t>from with the community (that are already occurring in the niche/treatment) or from outside of it (</a:t>
            </a:r>
            <a:r>
              <a:rPr lang="en-US" dirty="0" err="1" smtClean="0"/>
              <a:t>rhizosphereci</a:t>
            </a:r>
            <a:r>
              <a:rPr lang="en-US" dirty="0" smtClean="0"/>
              <a:t> soil bulk soil, stem/leaf </a:t>
            </a:r>
            <a:r>
              <a:rPr lang="en-US" dirty="0" err="1" smtClean="0"/>
              <a:t>endohpytes</a:t>
            </a:r>
            <a:endParaRPr lang="en-US" dirty="0"/>
          </a:p>
        </p:txBody>
      </p:sp>
    </p:spTree>
    <p:extLst>
      <p:ext uri="{BB962C8B-B14F-4D97-AF65-F5344CB8AC3E}">
        <p14:creationId xmlns:p14="http://schemas.microsoft.com/office/powerpoint/2010/main" val="4164145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0"/>
            <a:ext cx="951607" cy="369332"/>
          </a:xfrm>
          <a:prstGeom prst="rect">
            <a:avLst/>
          </a:prstGeom>
          <a:noFill/>
        </p:spPr>
        <p:txBody>
          <a:bodyPr wrap="none" rtlCol="0">
            <a:spAutoFit/>
          </a:bodyPr>
          <a:lstStyle/>
          <a:p>
            <a:r>
              <a:rPr lang="en-US" dirty="0" smtClean="0">
                <a:solidFill>
                  <a:srgbClr val="FF0000"/>
                </a:solidFill>
              </a:rPr>
              <a:t>AT roots</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254" y="2286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4254"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944" y="68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10625" y="6866"/>
            <a:ext cx="1181101" cy="369332"/>
          </a:xfrm>
          <a:prstGeom prst="rect">
            <a:avLst/>
          </a:prstGeom>
          <a:noFill/>
        </p:spPr>
        <p:txBody>
          <a:bodyPr wrap="square" rtlCol="0">
            <a:spAutoFit/>
          </a:bodyPr>
          <a:lstStyle/>
          <a:p>
            <a:r>
              <a:rPr lang="en-US" dirty="0" smtClean="0">
                <a:solidFill>
                  <a:srgbClr val="FF0000"/>
                </a:solidFill>
              </a:rPr>
              <a:t>AT Soil</a:t>
            </a:r>
          </a:p>
        </p:txBody>
      </p:sp>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8070" y="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070"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8070" y="23749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7023" y="83066"/>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8712" y="45720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7023" y="2362200"/>
            <a:ext cx="251494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76721" y="6866"/>
            <a:ext cx="832279" cy="369332"/>
          </a:xfrm>
          <a:prstGeom prst="rect">
            <a:avLst/>
          </a:prstGeom>
          <a:noFill/>
        </p:spPr>
        <p:txBody>
          <a:bodyPr wrap="none" rtlCol="0">
            <a:spAutoFit/>
          </a:bodyPr>
          <a:lstStyle/>
          <a:p>
            <a:r>
              <a:rPr lang="en-US" dirty="0" smtClean="0">
                <a:solidFill>
                  <a:srgbClr val="FF0000"/>
                </a:solidFill>
              </a:rPr>
              <a:t>BO soil</a:t>
            </a:r>
          </a:p>
        </p:txBody>
      </p:sp>
      <p:sp>
        <p:nvSpPr>
          <p:cNvPr id="9" name="TextBox 8"/>
          <p:cNvSpPr txBox="1"/>
          <p:nvPr/>
        </p:nvSpPr>
        <p:spPr>
          <a:xfrm>
            <a:off x="5098070" y="-1032"/>
            <a:ext cx="1001684" cy="369332"/>
          </a:xfrm>
          <a:prstGeom prst="rect">
            <a:avLst/>
          </a:prstGeom>
          <a:noFill/>
        </p:spPr>
        <p:txBody>
          <a:bodyPr wrap="none" rtlCol="0">
            <a:spAutoFit/>
          </a:bodyPr>
          <a:lstStyle/>
          <a:p>
            <a:r>
              <a:rPr lang="en-US" dirty="0" smtClean="0">
                <a:solidFill>
                  <a:srgbClr val="FF0000"/>
                </a:solidFill>
              </a:rPr>
              <a:t>BO roots</a:t>
            </a:r>
          </a:p>
        </p:txBody>
      </p:sp>
      <p:sp>
        <p:nvSpPr>
          <p:cNvPr id="4" name="Rectangle 3"/>
          <p:cNvSpPr/>
          <p:nvPr/>
        </p:nvSpPr>
        <p:spPr>
          <a:xfrm>
            <a:off x="396006" y="2660134"/>
            <a:ext cx="1111202" cy="369332"/>
          </a:xfrm>
          <a:prstGeom prst="rect">
            <a:avLst/>
          </a:prstGeom>
        </p:spPr>
        <p:txBody>
          <a:bodyPr wrap="none">
            <a:spAutoFit/>
          </a:bodyPr>
          <a:lstStyle/>
          <a:p>
            <a:r>
              <a:rPr lang="en-US" smtClean="0"/>
              <a:t>0.0051 **</a:t>
            </a:r>
            <a:endParaRPr lang="en-US" dirty="0"/>
          </a:p>
        </p:txBody>
      </p:sp>
      <p:sp>
        <p:nvSpPr>
          <p:cNvPr id="5" name="Rectangle 4"/>
          <p:cNvSpPr/>
          <p:nvPr/>
        </p:nvSpPr>
        <p:spPr>
          <a:xfrm>
            <a:off x="1507208" y="4958834"/>
            <a:ext cx="827471" cy="369332"/>
          </a:xfrm>
          <a:prstGeom prst="rect">
            <a:avLst/>
          </a:prstGeom>
        </p:spPr>
        <p:txBody>
          <a:bodyPr wrap="none">
            <a:spAutoFit/>
          </a:bodyPr>
          <a:lstStyle/>
          <a:p>
            <a:r>
              <a:rPr lang="en-US" dirty="0" smtClean="0"/>
              <a:t>0.2654</a:t>
            </a:r>
            <a:endParaRPr lang="en-US" dirty="0"/>
          </a:p>
        </p:txBody>
      </p:sp>
      <p:sp>
        <p:nvSpPr>
          <p:cNvPr id="6" name="Rectangle 5"/>
          <p:cNvSpPr/>
          <p:nvPr/>
        </p:nvSpPr>
        <p:spPr>
          <a:xfrm>
            <a:off x="1454310" y="361434"/>
            <a:ext cx="880369" cy="369332"/>
          </a:xfrm>
          <a:prstGeom prst="rect">
            <a:avLst/>
          </a:prstGeom>
        </p:spPr>
        <p:txBody>
          <a:bodyPr wrap="none">
            <a:spAutoFit/>
          </a:bodyPr>
          <a:lstStyle/>
          <a:p>
            <a:r>
              <a:rPr lang="en-US" dirty="0" smtClean="0"/>
              <a:t>0.1014 </a:t>
            </a:r>
            <a:endParaRPr lang="en-US" dirty="0"/>
          </a:p>
        </p:txBody>
      </p:sp>
      <p:sp>
        <p:nvSpPr>
          <p:cNvPr id="10" name="Rectangle 9"/>
          <p:cNvSpPr/>
          <p:nvPr/>
        </p:nvSpPr>
        <p:spPr>
          <a:xfrm>
            <a:off x="3891726" y="1479034"/>
            <a:ext cx="994183" cy="369332"/>
          </a:xfrm>
          <a:prstGeom prst="rect">
            <a:avLst/>
          </a:prstGeom>
        </p:spPr>
        <p:txBody>
          <a:bodyPr wrap="none">
            <a:spAutoFit/>
          </a:bodyPr>
          <a:lstStyle/>
          <a:p>
            <a:r>
              <a:rPr lang="en-US" dirty="0" smtClean="0"/>
              <a:t>0.006 **</a:t>
            </a:r>
            <a:endParaRPr lang="en-US" dirty="0"/>
          </a:p>
        </p:txBody>
      </p:sp>
      <p:sp>
        <p:nvSpPr>
          <p:cNvPr id="11" name="Rectangle 10"/>
          <p:cNvSpPr/>
          <p:nvPr/>
        </p:nvSpPr>
        <p:spPr>
          <a:xfrm>
            <a:off x="4034103" y="6228834"/>
            <a:ext cx="995785" cy="369332"/>
          </a:xfrm>
          <a:prstGeom prst="rect">
            <a:avLst/>
          </a:prstGeom>
        </p:spPr>
        <p:txBody>
          <a:bodyPr wrap="none">
            <a:spAutoFit/>
          </a:bodyPr>
          <a:lstStyle/>
          <a:p>
            <a:r>
              <a:rPr lang="en-US" dirty="0"/>
              <a:t>0.0359 *</a:t>
            </a:r>
          </a:p>
        </p:txBody>
      </p:sp>
      <p:sp>
        <p:nvSpPr>
          <p:cNvPr id="12" name="Rectangle 11"/>
          <p:cNvSpPr/>
          <p:nvPr/>
        </p:nvSpPr>
        <p:spPr>
          <a:xfrm>
            <a:off x="3012959" y="3752334"/>
            <a:ext cx="878767" cy="369332"/>
          </a:xfrm>
          <a:prstGeom prst="rect">
            <a:avLst/>
          </a:prstGeom>
        </p:spPr>
        <p:txBody>
          <a:bodyPr wrap="none">
            <a:spAutoFit/>
          </a:bodyPr>
          <a:lstStyle/>
          <a:p>
            <a:r>
              <a:rPr lang="en-US" dirty="0"/>
              <a:t>0.015 *</a:t>
            </a:r>
          </a:p>
        </p:txBody>
      </p:sp>
      <p:sp>
        <p:nvSpPr>
          <p:cNvPr id="13" name="Rectangle 12"/>
          <p:cNvSpPr/>
          <p:nvPr/>
        </p:nvSpPr>
        <p:spPr>
          <a:xfrm>
            <a:off x="5422585" y="3917434"/>
            <a:ext cx="880369" cy="369332"/>
          </a:xfrm>
          <a:prstGeom prst="rect">
            <a:avLst/>
          </a:prstGeom>
        </p:spPr>
        <p:txBody>
          <a:bodyPr wrap="none">
            <a:spAutoFit/>
          </a:bodyPr>
          <a:lstStyle/>
          <a:p>
            <a:r>
              <a:rPr lang="en-US" dirty="0"/>
              <a:t>0.0647 </a:t>
            </a:r>
          </a:p>
        </p:txBody>
      </p:sp>
      <p:sp>
        <p:nvSpPr>
          <p:cNvPr id="14" name="Rectangle 13"/>
          <p:cNvSpPr/>
          <p:nvPr/>
        </p:nvSpPr>
        <p:spPr>
          <a:xfrm>
            <a:off x="5422584" y="4964668"/>
            <a:ext cx="1111202" cy="369332"/>
          </a:xfrm>
          <a:prstGeom prst="rect">
            <a:avLst/>
          </a:prstGeom>
        </p:spPr>
        <p:txBody>
          <a:bodyPr wrap="none">
            <a:spAutoFit/>
          </a:bodyPr>
          <a:lstStyle/>
          <a:p>
            <a:r>
              <a:rPr lang="en-US" dirty="0" smtClean="0"/>
              <a:t>0.0054** </a:t>
            </a:r>
            <a:endParaRPr lang="en-US" dirty="0"/>
          </a:p>
        </p:txBody>
      </p:sp>
      <p:sp>
        <p:nvSpPr>
          <p:cNvPr id="15" name="Rectangle 14"/>
          <p:cNvSpPr/>
          <p:nvPr/>
        </p:nvSpPr>
        <p:spPr>
          <a:xfrm>
            <a:off x="5475173" y="1472168"/>
            <a:ext cx="1111202" cy="369332"/>
          </a:xfrm>
          <a:prstGeom prst="rect">
            <a:avLst/>
          </a:prstGeom>
        </p:spPr>
        <p:txBody>
          <a:bodyPr wrap="none">
            <a:spAutoFit/>
          </a:bodyPr>
          <a:lstStyle/>
          <a:p>
            <a:r>
              <a:rPr lang="en-US" dirty="0" smtClean="0"/>
              <a:t>0.0088** </a:t>
            </a:r>
            <a:endParaRPr lang="en-US" dirty="0"/>
          </a:p>
        </p:txBody>
      </p:sp>
      <p:sp>
        <p:nvSpPr>
          <p:cNvPr id="16" name="Rectangle 15"/>
          <p:cNvSpPr/>
          <p:nvPr/>
        </p:nvSpPr>
        <p:spPr>
          <a:xfrm>
            <a:off x="9308424" y="3910568"/>
            <a:ext cx="821059" cy="369332"/>
          </a:xfrm>
          <a:prstGeom prst="rect">
            <a:avLst/>
          </a:prstGeom>
        </p:spPr>
        <p:txBody>
          <a:bodyPr wrap="none">
            <a:spAutoFit/>
          </a:bodyPr>
          <a:lstStyle/>
          <a:p>
            <a:r>
              <a:rPr lang="en-US" dirty="0" smtClean="0"/>
              <a:t>0.055. </a:t>
            </a:r>
            <a:endParaRPr lang="en-US" dirty="0"/>
          </a:p>
        </p:txBody>
      </p:sp>
      <p:sp>
        <p:nvSpPr>
          <p:cNvPr id="17" name="Rectangle 16"/>
          <p:cNvSpPr/>
          <p:nvPr/>
        </p:nvSpPr>
        <p:spPr>
          <a:xfrm>
            <a:off x="9249914" y="6044168"/>
            <a:ext cx="938077" cy="369332"/>
          </a:xfrm>
          <a:prstGeom prst="rect">
            <a:avLst/>
          </a:prstGeom>
        </p:spPr>
        <p:txBody>
          <a:bodyPr wrap="none">
            <a:spAutoFit/>
          </a:bodyPr>
          <a:lstStyle/>
          <a:p>
            <a:r>
              <a:rPr lang="en-US" dirty="0" smtClean="0"/>
              <a:t>0.0546. </a:t>
            </a:r>
            <a:endParaRPr lang="en-US" dirty="0"/>
          </a:p>
        </p:txBody>
      </p:sp>
      <p:sp>
        <p:nvSpPr>
          <p:cNvPr id="18" name="Rectangle 17"/>
          <p:cNvSpPr/>
          <p:nvPr/>
        </p:nvSpPr>
        <p:spPr>
          <a:xfrm>
            <a:off x="9210026" y="1479034"/>
            <a:ext cx="827471" cy="369332"/>
          </a:xfrm>
          <a:prstGeom prst="rect">
            <a:avLst/>
          </a:prstGeom>
        </p:spPr>
        <p:txBody>
          <a:bodyPr wrap="none">
            <a:spAutoFit/>
          </a:bodyPr>
          <a:lstStyle/>
          <a:p>
            <a:r>
              <a:rPr lang="en-US" dirty="0"/>
              <a:t>0.1737</a:t>
            </a:r>
          </a:p>
        </p:txBody>
      </p:sp>
      <p:sp>
        <p:nvSpPr>
          <p:cNvPr id="19" name="TextBox 18"/>
          <p:cNvSpPr txBox="1"/>
          <p:nvPr/>
        </p:nvSpPr>
        <p:spPr>
          <a:xfrm>
            <a:off x="10187991" y="12700"/>
            <a:ext cx="1960033" cy="2031325"/>
          </a:xfrm>
          <a:prstGeom prst="rect">
            <a:avLst/>
          </a:prstGeom>
          <a:noFill/>
        </p:spPr>
        <p:txBody>
          <a:bodyPr wrap="square" rtlCol="0">
            <a:spAutoFit/>
          </a:bodyPr>
          <a:lstStyle/>
          <a:p>
            <a:r>
              <a:rPr lang="en-US" sz="1400" b="1" dirty="0" smtClean="0"/>
              <a:t>Similar</a:t>
            </a:r>
            <a:r>
              <a:rPr lang="en-US" sz="1400" dirty="0" smtClean="0"/>
              <a:t>: treatment do not change positively selected bacteria (converging selection)</a:t>
            </a:r>
          </a:p>
          <a:p>
            <a:r>
              <a:rPr lang="en-US" sz="1400" b="1" dirty="0" smtClean="0"/>
              <a:t>Different</a:t>
            </a:r>
            <a:r>
              <a:rPr lang="en-US" sz="1400" dirty="0" smtClean="0"/>
              <a:t>: treatment does change positively selected bacteria (treatment-based selection)</a:t>
            </a:r>
            <a:endParaRPr lang="en-US" sz="1400" dirty="0"/>
          </a:p>
        </p:txBody>
      </p:sp>
      <p:sp>
        <p:nvSpPr>
          <p:cNvPr id="32" name="TextBox 31"/>
          <p:cNvSpPr txBox="1"/>
          <p:nvPr/>
        </p:nvSpPr>
        <p:spPr>
          <a:xfrm>
            <a:off x="10129483" y="2000766"/>
            <a:ext cx="1960033" cy="2677656"/>
          </a:xfrm>
          <a:prstGeom prst="rect">
            <a:avLst/>
          </a:prstGeom>
          <a:noFill/>
        </p:spPr>
        <p:txBody>
          <a:bodyPr wrap="square" rtlCol="0">
            <a:spAutoFit/>
          </a:bodyPr>
          <a:lstStyle/>
          <a:p>
            <a:r>
              <a:rPr lang="en-US" sz="1400" b="1" dirty="0" smtClean="0"/>
              <a:t>Similar</a:t>
            </a:r>
            <a:r>
              <a:rPr lang="en-US" sz="1400" dirty="0" smtClean="0"/>
              <a:t>: treatment do not change pervasive background community (base structure of community unaltered)</a:t>
            </a:r>
          </a:p>
          <a:p>
            <a:r>
              <a:rPr lang="en-US" sz="1400" b="1" dirty="0" smtClean="0"/>
              <a:t>Different</a:t>
            </a:r>
            <a:r>
              <a:rPr lang="en-US" sz="1400" dirty="0" smtClean="0"/>
              <a:t>: </a:t>
            </a:r>
            <a:r>
              <a:rPr lang="en-US" sz="1400" dirty="0"/>
              <a:t>treatment do </a:t>
            </a:r>
            <a:r>
              <a:rPr lang="en-US" sz="1400" dirty="0" smtClean="0"/>
              <a:t>changes </a:t>
            </a:r>
            <a:r>
              <a:rPr lang="en-US" sz="1400" dirty="0"/>
              <a:t>pervasive background </a:t>
            </a:r>
            <a:r>
              <a:rPr lang="en-US" sz="1400" dirty="0" smtClean="0"/>
              <a:t>community (fundamental community changes , changes landscape of assembly)</a:t>
            </a:r>
            <a:endParaRPr lang="en-US" sz="1400" dirty="0"/>
          </a:p>
        </p:txBody>
      </p:sp>
      <p:sp>
        <p:nvSpPr>
          <p:cNvPr id="33" name="TextBox 32"/>
          <p:cNvSpPr txBox="1"/>
          <p:nvPr/>
        </p:nvSpPr>
        <p:spPr>
          <a:xfrm>
            <a:off x="10187990" y="4699337"/>
            <a:ext cx="1960033" cy="2031325"/>
          </a:xfrm>
          <a:prstGeom prst="rect">
            <a:avLst/>
          </a:prstGeom>
          <a:noFill/>
        </p:spPr>
        <p:txBody>
          <a:bodyPr wrap="square" rtlCol="0">
            <a:spAutoFit/>
          </a:bodyPr>
          <a:lstStyle/>
          <a:p>
            <a:r>
              <a:rPr lang="en-US" sz="1400" b="1" dirty="0" smtClean="0"/>
              <a:t>Similar</a:t>
            </a:r>
            <a:r>
              <a:rPr lang="en-US" sz="1400" dirty="0" smtClean="0"/>
              <a:t>: treatment do not change dispersal-limited community</a:t>
            </a:r>
          </a:p>
          <a:p>
            <a:r>
              <a:rPr lang="en-US" sz="1400" b="1" dirty="0" smtClean="0"/>
              <a:t>Different</a:t>
            </a:r>
            <a:r>
              <a:rPr lang="en-US" sz="1400" dirty="0" smtClean="0"/>
              <a:t>: </a:t>
            </a:r>
            <a:r>
              <a:rPr lang="en-US" sz="1400" dirty="0"/>
              <a:t>treatment do </a:t>
            </a:r>
            <a:r>
              <a:rPr lang="en-US" sz="1400" dirty="0" smtClean="0"/>
              <a:t>changes </a:t>
            </a:r>
            <a:r>
              <a:rPr lang="en-US" sz="1400" dirty="0"/>
              <a:t>dispersal-limited </a:t>
            </a:r>
            <a:r>
              <a:rPr lang="en-US" sz="1400" dirty="0" smtClean="0"/>
              <a:t>community</a:t>
            </a:r>
          </a:p>
          <a:p>
            <a:r>
              <a:rPr lang="en-US" sz="1400" dirty="0" smtClean="0"/>
              <a:t>(proliferate in </a:t>
            </a:r>
            <a:r>
              <a:rPr lang="en-US" sz="1400" dirty="0" err="1" smtClean="0"/>
              <a:t>suceseptable</a:t>
            </a:r>
            <a:r>
              <a:rPr lang="en-US" sz="1400" dirty="0" smtClean="0"/>
              <a:t> individuals)</a:t>
            </a:r>
            <a:endParaRPr lang="en-US" sz="1400" dirty="0"/>
          </a:p>
        </p:txBody>
      </p:sp>
      <p:sp>
        <p:nvSpPr>
          <p:cNvPr id="2" name="TextBox 1"/>
          <p:cNvSpPr txBox="1"/>
          <p:nvPr/>
        </p:nvSpPr>
        <p:spPr>
          <a:xfrm>
            <a:off x="10030161" y="6654884"/>
            <a:ext cx="5490805" cy="230832"/>
          </a:xfrm>
          <a:prstGeom prst="rect">
            <a:avLst/>
          </a:prstGeom>
          <a:noFill/>
        </p:spPr>
        <p:txBody>
          <a:bodyPr wrap="square" rtlCol="0">
            <a:spAutoFit/>
          </a:bodyPr>
          <a:lstStyle/>
          <a:p>
            <a:r>
              <a:rPr lang="en-US" sz="900" dirty="0" smtClean="0"/>
              <a:t>No significant pairwise differences after </a:t>
            </a:r>
            <a:r>
              <a:rPr lang="en-US" sz="900" dirty="0" err="1" smtClean="0"/>
              <a:t>fdr</a:t>
            </a:r>
            <a:endParaRPr lang="en-US" sz="900" dirty="0"/>
          </a:p>
        </p:txBody>
      </p:sp>
      <p:pic>
        <p:nvPicPr>
          <p:cNvPr id="3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87480" y="4172232"/>
            <a:ext cx="3089768" cy="2241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2890500" y="3752334"/>
            <a:ext cx="4876207" cy="369332"/>
          </a:xfrm>
          <a:prstGeom prst="rect">
            <a:avLst/>
          </a:prstGeom>
          <a:noFill/>
        </p:spPr>
        <p:txBody>
          <a:bodyPr wrap="none" rtlCol="0">
            <a:spAutoFit/>
          </a:bodyPr>
          <a:lstStyle/>
          <a:p>
            <a:r>
              <a:rPr lang="en-US" dirty="0" smtClean="0"/>
              <a:t>BO soil above – shared subset of selected </a:t>
            </a:r>
            <a:r>
              <a:rPr lang="en-US" dirty="0" err="1" smtClean="0"/>
              <a:t>mirobes</a:t>
            </a:r>
            <a:endParaRPr lang="en-US" dirty="0"/>
          </a:p>
        </p:txBody>
      </p:sp>
    </p:spTree>
    <p:extLst>
      <p:ext uri="{BB962C8B-B14F-4D97-AF65-F5344CB8AC3E}">
        <p14:creationId xmlns:p14="http://schemas.microsoft.com/office/powerpoint/2010/main" val="1007490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24DB364C-55FD-4C04-846E-E077C54CE925}"/>
              </a:ext>
            </a:extLst>
          </p:cNvPr>
          <p:cNvSpPr>
            <a:spLocks noGrp="1"/>
          </p:cNvSpPr>
          <p:nvPr>
            <p:ph type="title"/>
          </p:nvPr>
        </p:nvSpPr>
        <p:spPr>
          <a:xfrm>
            <a:off x="351503" y="291384"/>
            <a:ext cx="10515600" cy="873740"/>
          </a:xfrm>
        </p:spPr>
        <p:txBody>
          <a:bodyPr>
            <a:normAutofit/>
          </a:bodyPr>
          <a:lstStyle/>
          <a:p>
            <a:r>
              <a:rPr lang="en-US" sz="4000" b="1" dirty="0"/>
              <a:t>1. Soil maturation (Pedro)</a:t>
            </a:r>
          </a:p>
        </p:txBody>
      </p:sp>
      <p:sp>
        <p:nvSpPr>
          <p:cNvPr id="4" name="Title 1">
            <a:extLst>
              <a:ext uri="{FF2B5EF4-FFF2-40B4-BE49-F238E27FC236}">
                <a16:creationId xmlns:a16="http://schemas.microsoft.com/office/drawing/2014/main" xmlns="" id="{1AE82D56-7647-471A-982D-24C7EF848833}"/>
              </a:ext>
            </a:extLst>
          </p:cNvPr>
          <p:cNvSpPr txBox="1">
            <a:spLocks/>
          </p:cNvSpPr>
          <p:nvPr/>
        </p:nvSpPr>
        <p:spPr>
          <a:xfrm>
            <a:off x="351503" y="1610110"/>
            <a:ext cx="10515600" cy="873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FF0000"/>
                </a:solidFill>
              </a:rPr>
              <a:t>*unsure of whether this should be included, but perhaps good to put in an organized manner to keep all pilot results together for supplementary information of Family paper</a:t>
            </a:r>
          </a:p>
        </p:txBody>
      </p:sp>
    </p:spTree>
    <p:extLst>
      <p:ext uri="{BB962C8B-B14F-4D97-AF65-F5344CB8AC3E}">
        <p14:creationId xmlns:p14="http://schemas.microsoft.com/office/powerpoint/2010/main" val="383772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68" y="0"/>
            <a:ext cx="8229240" cy="646331"/>
          </a:xfrm>
          <a:prstGeom prst="rect">
            <a:avLst/>
          </a:prstGeom>
        </p:spPr>
        <p:txBody>
          <a:bodyPr wrap="none">
            <a:spAutoFit/>
          </a:bodyPr>
          <a:lstStyle/>
          <a:p>
            <a:r>
              <a:rPr lang="en-US" dirty="0" smtClean="0"/>
              <a:t>R script 4: Neutral models</a:t>
            </a:r>
          </a:p>
          <a:p>
            <a:r>
              <a:rPr lang="en-US" dirty="0" smtClean="0"/>
              <a:t>Chunk: </a:t>
            </a:r>
            <a:r>
              <a:rPr lang="en-US" dirty="0"/>
              <a:t>4.6 one model for each  </a:t>
            </a:r>
            <a:r>
              <a:rPr lang="en-US" dirty="0" err="1"/>
              <a:t>BO_soil</a:t>
            </a:r>
            <a:r>
              <a:rPr lang="en-US" dirty="0"/>
              <a:t> treatment, using all </a:t>
            </a:r>
            <a:r>
              <a:rPr lang="en-US" dirty="0" err="1"/>
              <a:t>BO_soil</a:t>
            </a:r>
            <a:r>
              <a:rPr lang="en-US" dirty="0"/>
              <a:t> samples as a pool</a:t>
            </a:r>
          </a:p>
        </p:txBody>
      </p:sp>
      <p:sp>
        <p:nvSpPr>
          <p:cNvPr id="4" name="TextBox 3"/>
          <p:cNvSpPr txBox="1"/>
          <p:nvPr/>
        </p:nvSpPr>
        <p:spPr>
          <a:xfrm>
            <a:off x="8585199" y="24031"/>
            <a:ext cx="3606800" cy="3693319"/>
          </a:xfrm>
          <a:prstGeom prst="rect">
            <a:avLst/>
          </a:prstGeom>
          <a:noFill/>
        </p:spPr>
        <p:txBody>
          <a:bodyPr wrap="square" rtlCol="0">
            <a:spAutoFit/>
          </a:bodyPr>
          <a:lstStyle/>
          <a:p>
            <a:r>
              <a:rPr lang="en-US" dirty="0"/>
              <a:t>n</a:t>
            </a:r>
            <a:r>
              <a:rPr lang="en-US" dirty="0" smtClean="0"/>
              <a:t> = 6 is quite low, we should be careful</a:t>
            </a:r>
          </a:p>
          <a:p>
            <a:endParaRPr lang="en-US" dirty="0" smtClean="0"/>
          </a:p>
          <a:p>
            <a:r>
              <a:rPr lang="en-US" dirty="0" smtClean="0"/>
              <a:t>Strongly affected by unequal samples sizes (some AT roots n=4)</a:t>
            </a:r>
          </a:p>
          <a:p>
            <a:endParaRPr lang="en-US" dirty="0" smtClean="0"/>
          </a:p>
          <a:p>
            <a:r>
              <a:rPr lang="en-US" dirty="0" smtClean="0"/>
              <a:t>Similar patterns in other for AT and for roots</a:t>
            </a:r>
          </a:p>
          <a:p>
            <a:endParaRPr lang="en-US" dirty="0"/>
          </a:p>
          <a:p>
            <a:r>
              <a:rPr lang="en-US" dirty="0" smtClean="0"/>
              <a:t>Similar R² and m values across treatments – similar selection pressures and migration scale</a:t>
            </a:r>
          </a:p>
          <a:p>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170" y="691809"/>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930" y="3667190"/>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86886"/>
            <a:ext cx="4216730" cy="305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3645635"/>
            <a:ext cx="4246446" cy="308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62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39900"/>
            <a:ext cx="6637144" cy="481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1739900"/>
            <a:ext cx="6386513" cy="463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5105400" y="2108200"/>
            <a:ext cx="14859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5642" y="818634"/>
            <a:ext cx="2328266" cy="1200329"/>
          </a:xfrm>
          <a:prstGeom prst="rect">
            <a:avLst/>
          </a:prstGeom>
        </p:spPr>
        <p:txBody>
          <a:bodyPr wrap="none">
            <a:spAutoFit/>
          </a:bodyPr>
          <a:lstStyle/>
          <a:p>
            <a:r>
              <a:rPr lang="en-US" dirty="0"/>
              <a:t>Stress = </a:t>
            </a:r>
            <a:r>
              <a:rPr lang="en-US" dirty="0" smtClean="0"/>
              <a:t>0.1755</a:t>
            </a:r>
          </a:p>
          <a:p>
            <a:r>
              <a:rPr lang="en-US" dirty="0" err="1" smtClean="0"/>
              <a:t>MeJA</a:t>
            </a:r>
            <a:r>
              <a:rPr lang="en-US" dirty="0" smtClean="0"/>
              <a:t> effect p = 0.0842</a:t>
            </a:r>
          </a:p>
          <a:p>
            <a:r>
              <a:rPr lang="en-US" dirty="0" err="1"/>
              <a:t>MeJA</a:t>
            </a:r>
            <a:r>
              <a:rPr lang="en-US" dirty="0"/>
              <a:t> effect R2 =  </a:t>
            </a:r>
            <a:r>
              <a:rPr lang="en-US" dirty="0" smtClean="0"/>
              <a:t>0.14</a:t>
            </a:r>
            <a:endParaRPr lang="en-US" dirty="0"/>
          </a:p>
          <a:p>
            <a:r>
              <a:rPr lang="en-US" dirty="0" smtClean="0"/>
              <a:t> </a:t>
            </a:r>
            <a:endParaRPr lang="en-US" dirty="0"/>
          </a:p>
        </p:txBody>
      </p:sp>
      <p:sp>
        <p:nvSpPr>
          <p:cNvPr id="7" name="Rectangle 6"/>
          <p:cNvSpPr/>
          <p:nvPr/>
        </p:nvSpPr>
        <p:spPr>
          <a:xfrm>
            <a:off x="7275442" y="971033"/>
            <a:ext cx="2264146" cy="923330"/>
          </a:xfrm>
          <a:prstGeom prst="rect">
            <a:avLst/>
          </a:prstGeom>
        </p:spPr>
        <p:txBody>
          <a:bodyPr wrap="none">
            <a:spAutoFit/>
          </a:bodyPr>
          <a:lstStyle/>
          <a:p>
            <a:r>
              <a:rPr lang="en-US" dirty="0"/>
              <a:t>Stress = 0.08506791</a:t>
            </a:r>
            <a:endParaRPr lang="en-US" dirty="0" smtClean="0"/>
          </a:p>
          <a:p>
            <a:r>
              <a:rPr lang="en-US" dirty="0" err="1" smtClean="0"/>
              <a:t>MeJA</a:t>
            </a:r>
            <a:r>
              <a:rPr lang="en-US" dirty="0" smtClean="0"/>
              <a:t> effect p </a:t>
            </a:r>
            <a:r>
              <a:rPr lang="en-US" dirty="0"/>
              <a:t>= 0.001 </a:t>
            </a:r>
            <a:endParaRPr lang="en-US" dirty="0" smtClean="0"/>
          </a:p>
          <a:p>
            <a:r>
              <a:rPr lang="en-US" dirty="0" err="1" smtClean="0"/>
              <a:t>MeJA</a:t>
            </a:r>
            <a:r>
              <a:rPr lang="en-US" dirty="0" smtClean="0"/>
              <a:t> effect R2 =  0.63</a:t>
            </a:r>
            <a:endParaRPr lang="en-US" dirty="0"/>
          </a:p>
        </p:txBody>
      </p:sp>
      <p:sp>
        <p:nvSpPr>
          <p:cNvPr id="8" name="TextBox 7"/>
          <p:cNvSpPr txBox="1"/>
          <p:nvPr/>
        </p:nvSpPr>
        <p:spPr>
          <a:xfrm>
            <a:off x="1255642" y="139700"/>
            <a:ext cx="2600392" cy="523220"/>
          </a:xfrm>
          <a:prstGeom prst="rect">
            <a:avLst/>
          </a:prstGeom>
          <a:noFill/>
        </p:spPr>
        <p:txBody>
          <a:bodyPr wrap="none" rtlCol="0">
            <a:spAutoFit/>
          </a:bodyPr>
          <a:lstStyle/>
          <a:p>
            <a:r>
              <a:rPr lang="en-US" sz="2800" dirty="0" smtClean="0"/>
              <a:t>All </a:t>
            </a:r>
            <a:r>
              <a:rPr lang="en-US" sz="2800" dirty="0" err="1" smtClean="0"/>
              <a:t>BO_soil</a:t>
            </a:r>
            <a:r>
              <a:rPr lang="en-US" sz="2800" dirty="0" smtClean="0"/>
              <a:t> OTUs</a:t>
            </a:r>
            <a:endParaRPr lang="en-US" sz="2800" dirty="0"/>
          </a:p>
        </p:txBody>
      </p:sp>
      <p:sp>
        <p:nvSpPr>
          <p:cNvPr id="9" name="TextBox 8"/>
          <p:cNvSpPr txBox="1"/>
          <p:nvPr/>
        </p:nvSpPr>
        <p:spPr>
          <a:xfrm>
            <a:off x="5575300" y="132090"/>
            <a:ext cx="6386513" cy="830997"/>
          </a:xfrm>
          <a:prstGeom prst="rect">
            <a:avLst/>
          </a:prstGeom>
          <a:noFill/>
        </p:spPr>
        <p:txBody>
          <a:bodyPr wrap="square" rtlCol="0">
            <a:spAutoFit/>
          </a:bodyPr>
          <a:lstStyle/>
          <a:p>
            <a:r>
              <a:rPr lang="en-US" sz="2400" dirty="0" smtClean="0"/>
              <a:t>Only </a:t>
            </a:r>
            <a:r>
              <a:rPr lang="en-US" sz="2400" dirty="0" err="1" smtClean="0"/>
              <a:t>BO_soil</a:t>
            </a:r>
            <a:r>
              <a:rPr lang="en-US" sz="2400" dirty="0" smtClean="0"/>
              <a:t> OTUs classified as above expected in </a:t>
            </a:r>
            <a:r>
              <a:rPr lang="en-US" sz="2400" dirty="0"/>
              <a:t>4</a:t>
            </a:r>
            <a:r>
              <a:rPr lang="en-US" sz="2400" dirty="0" smtClean="0"/>
              <a:t> neutral model (one for every treatment)</a:t>
            </a:r>
            <a:endParaRPr lang="en-US" sz="2400" dirty="0"/>
          </a:p>
        </p:txBody>
      </p:sp>
      <p:sp>
        <p:nvSpPr>
          <p:cNvPr id="10" name="Rectangle 9"/>
          <p:cNvSpPr/>
          <p:nvPr/>
        </p:nvSpPr>
        <p:spPr>
          <a:xfrm>
            <a:off x="0" y="6179403"/>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3775248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755"/>
            <a:ext cx="7607300"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26300" y="4520406"/>
            <a:ext cx="4965700" cy="1754326"/>
          </a:xfrm>
          <a:prstGeom prst="rect">
            <a:avLst/>
          </a:prstGeom>
          <a:noFill/>
        </p:spPr>
        <p:txBody>
          <a:bodyPr wrap="square" rtlCol="0">
            <a:spAutoFit/>
          </a:bodyPr>
          <a:lstStyle/>
          <a:p>
            <a:r>
              <a:rPr lang="en-US" dirty="0" smtClean="0"/>
              <a:t>These are only OTUs classified as above expected when we run one individual model for each </a:t>
            </a:r>
            <a:r>
              <a:rPr lang="en-US" dirty="0" err="1" smtClean="0"/>
              <a:t>MeJA</a:t>
            </a:r>
            <a:r>
              <a:rPr lang="en-US" dirty="0" smtClean="0"/>
              <a:t> treatment</a:t>
            </a:r>
          </a:p>
          <a:p>
            <a:endParaRPr lang="en-US" dirty="0"/>
          </a:p>
          <a:p>
            <a:r>
              <a:rPr lang="en-US" dirty="0" smtClean="0"/>
              <a:t>Stress 0.0398</a:t>
            </a:r>
          </a:p>
          <a:p>
            <a:r>
              <a:rPr lang="en-US" dirty="0" smtClean="0"/>
              <a:t>no taxa lost at rarefaction, consistent result on CCS </a:t>
            </a:r>
            <a:endParaRPr lang="en-US" dirty="0"/>
          </a:p>
        </p:txBody>
      </p:sp>
      <p:sp>
        <p:nvSpPr>
          <p:cNvPr id="6" name="TextBox 5"/>
          <p:cNvSpPr txBox="1"/>
          <p:nvPr/>
        </p:nvSpPr>
        <p:spPr>
          <a:xfrm>
            <a:off x="114300" y="101600"/>
            <a:ext cx="1788759" cy="369332"/>
          </a:xfrm>
          <a:prstGeom prst="rect">
            <a:avLst/>
          </a:prstGeom>
          <a:noFill/>
        </p:spPr>
        <p:txBody>
          <a:bodyPr wrap="none" rtlCol="0">
            <a:spAutoFit/>
          </a:bodyPr>
          <a:lstStyle/>
          <a:p>
            <a:r>
              <a:rPr lang="en-US" dirty="0" smtClean="0"/>
              <a:t>Above </a:t>
            </a:r>
            <a:r>
              <a:rPr lang="en-US" dirty="0" err="1" smtClean="0"/>
              <a:t>prediciton</a:t>
            </a:r>
            <a:endParaRPr lang="en-US" dirty="0" smtClean="0"/>
          </a:p>
        </p:txBody>
      </p:sp>
      <p:sp>
        <p:nvSpPr>
          <p:cNvPr id="7" name="Rectangle 6"/>
          <p:cNvSpPr/>
          <p:nvPr/>
        </p:nvSpPr>
        <p:spPr>
          <a:xfrm>
            <a:off x="0" y="6179403"/>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25" y="-1"/>
            <a:ext cx="4414576" cy="404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885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00" y="647700"/>
            <a:ext cx="11971051"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6600" y="203200"/>
            <a:ext cx="1613583" cy="369332"/>
          </a:xfrm>
          <a:prstGeom prst="rect">
            <a:avLst/>
          </a:prstGeom>
          <a:noFill/>
        </p:spPr>
        <p:txBody>
          <a:bodyPr wrap="none" rtlCol="0">
            <a:spAutoFit/>
          </a:bodyPr>
          <a:lstStyle/>
          <a:p>
            <a:r>
              <a:rPr lang="en-US" dirty="0" smtClean="0"/>
              <a:t>Above selected</a:t>
            </a:r>
            <a:endParaRPr lang="en-US" dirty="0"/>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8" y="647700"/>
            <a:ext cx="2982191" cy="216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179403"/>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26927980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2127" y="4995778"/>
            <a:ext cx="1358962" cy="369332"/>
          </a:xfrm>
          <a:prstGeom prst="rect">
            <a:avLst/>
          </a:prstGeom>
          <a:noFill/>
        </p:spPr>
        <p:txBody>
          <a:bodyPr wrap="none" rtlCol="0">
            <a:spAutoFit/>
          </a:bodyPr>
          <a:lstStyle/>
          <a:p>
            <a:r>
              <a:rPr lang="en-US" dirty="0" smtClean="0"/>
              <a:t>As predicted</a:t>
            </a:r>
            <a:endParaRPr lang="en-US" dirty="0"/>
          </a:p>
        </p:txBody>
      </p:sp>
      <p:sp>
        <p:nvSpPr>
          <p:cNvPr id="4" name="TextBox 3"/>
          <p:cNvSpPr txBox="1"/>
          <p:nvPr/>
        </p:nvSpPr>
        <p:spPr>
          <a:xfrm>
            <a:off x="2188308" y="5365110"/>
            <a:ext cx="2264146" cy="1200329"/>
          </a:xfrm>
          <a:prstGeom prst="rect">
            <a:avLst/>
          </a:prstGeom>
          <a:noFill/>
        </p:spPr>
        <p:txBody>
          <a:bodyPr wrap="none" rtlCol="0">
            <a:spAutoFit/>
          </a:bodyPr>
          <a:lstStyle/>
          <a:p>
            <a:r>
              <a:rPr lang="en-US" dirty="0" smtClean="0"/>
              <a:t>Stress </a:t>
            </a:r>
            <a:r>
              <a:rPr lang="en-US" dirty="0"/>
              <a:t>= </a:t>
            </a:r>
            <a:r>
              <a:rPr lang="en-US" dirty="0" smtClean="0"/>
              <a:t>0.2054</a:t>
            </a:r>
            <a:endParaRPr lang="en-US" dirty="0"/>
          </a:p>
          <a:p>
            <a:r>
              <a:rPr lang="en-US" dirty="0" err="1"/>
              <a:t>MeJA</a:t>
            </a:r>
            <a:r>
              <a:rPr lang="en-US" dirty="0"/>
              <a:t> effect p = 0.001 </a:t>
            </a:r>
          </a:p>
          <a:p>
            <a:r>
              <a:rPr lang="en-US" dirty="0" err="1"/>
              <a:t>MeJA</a:t>
            </a:r>
            <a:r>
              <a:rPr lang="en-US" dirty="0"/>
              <a:t> effect R2 = 0.35</a:t>
            </a:r>
          </a:p>
          <a:p>
            <a:endParaRPr lang="en-US" dirty="0"/>
          </a:p>
        </p:txBody>
      </p:sp>
      <p:sp>
        <p:nvSpPr>
          <p:cNvPr id="9" name="TextBox 8"/>
          <p:cNvSpPr txBox="1"/>
          <p:nvPr/>
        </p:nvSpPr>
        <p:spPr>
          <a:xfrm>
            <a:off x="7455139" y="5288339"/>
            <a:ext cx="1777346" cy="369332"/>
          </a:xfrm>
          <a:prstGeom prst="rect">
            <a:avLst/>
          </a:prstGeom>
          <a:noFill/>
        </p:spPr>
        <p:txBody>
          <a:bodyPr wrap="none" rtlCol="0">
            <a:spAutoFit/>
          </a:bodyPr>
          <a:lstStyle/>
          <a:p>
            <a:r>
              <a:rPr lang="en-US" dirty="0" smtClean="0"/>
              <a:t>Below prediction</a:t>
            </a:r>
            <a:endParaRPr lang="en-US" dirty="0"/>
          </a:p>
        </p:txBody>
      </p:sp>
      <p:sp>
        <p:nvSpPr>
          <p:cNvPr id="13" name="TextBox 12"/>
          <p:cNvSpPr txBox="1"/>
          <p:nvPr/>
        </p:nvSpPr>
        <p:spPr>
          <a:xfrm>
            <a:off x="7211739" y="5657671"/>
            <a:ext cx="2264146" cy="1200329"/>
          </a:xfrm>
          <a:prstGeom prst="rect">
            <a:avLst/>
          </a:prstGeom>
          <a:noFill/>
        </p:spPr>
        <p:txBody>
          <a:bodyPr wrap="none" rtlCol="0">
            <a:spAutoFit/>
          </a:bodyPr>
          <a:lstStyle/>
          <a:p>
            <a:r>
              <a:rPr lang="en-US" dirty="0" smtClean="0"/>
              <a:t>Stress </a:t>
            </a:r>
            <a:r>
              <a:rPr lang="en-US" dirty="0"/>
              <a:t>= </a:t>
            </a:r>
            <a:r>
              <a:rPr lang="en-US" dirty="0" smtClean="0"/>
              <a:t>0.2279</a:t>
            </a:r>
            <a:endParaRPr lang="en-US" dirty="0"/>
          </a:p>
          <a:p>
            <a:r>
              <a:rPr lang="en-US" dirty="0" err="1"/>
              <a:t>MeJA</a:t>
            </a:r>
            <a:r>
              <a:rPr lang="en-US" dirty="0"/>
              <a:t> effect p = 0.001 </a:t>
            </a:r>
          </a:p>
          <a:p>
            <a:r>
              <a:rPr lang="en-US" dirty="0" err="1"/>
              <a:t>MeJA</a:t>
            </a:r>
            <a:r>
              <a:rPr lang="en-US" dirty="0"/>
              <a:t> effect R2 = </a:t>
            </a:r>
            <a:r>
              <a:rPr lang="en-US" dirty="0" smtClean="0"/>
              <a:t>0.26</a:t>
            </a:r>
            <a:endParaRPr lang="en-US" dirty="0"/>
          </a:p>
          <a:p>
            <a:endParaRPr 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59" y="5180444"/>
            <a:ext cx="1615910" cy="148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4000" y="5173476"/>
            <a:ext cx="1778000" cy="162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628"/>
            <a:ext cx="5084396" cy="465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01" y="152400"/>
            <a:ext cx="5511800" cy="504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0" y="0"/>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2156315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041400"/>
            <a:ext cx="115570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31900" y="546100"/>
            <a:ext cx="1421479" cy="369332"/>
          </a:xfrm>
          <a:prstGeom prst="rect">
            <a:avLst/>
          </a:prstGeom>
          <a:noFill/>
        </p:spPr>
        <p:txBody>
          <a:bodyPr wrap="none" rtlCol="0">
            <a:spAutoFit/>
          </a:bodyPr>
          <a:lstStyle/>
          <a:p>
            <a:r>
              <a:rPr lang="en-US" dirty="0" err="1" smtClean="0"/>
              <a:t>As_predicted</a:t>
            </a:r>
            <a:endParaRPr lang="en-US" dirty="0"/>
          </a:p>
        </p:txBody>
      </p:sp>
      <p:sp>
        <p:nvSpPr>
          <p:cNvPr id="5" name="Rectangle 4"/>
          <p:cNvSpPr/>
          <p:nvPr/>
        </p:nvSpPr>
        <p:spPr>
          <a:xfrm>
            <a:off x="0" y="6179403"/>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4064799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2074/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981200" y="662206"/>
            <a:ext cx="1777346" cy="369332"/>
          </a:xfrm>
          <a:prstGeom prst="rect">
            <a:avLst/>
          </a:prstGeom>
          <a:noFill/>
        </p:spPr>
        <p:txBody>
          <a:bodyPr wrap="none" rtlCol="0">
            <a:spAutoFit/>
          </a:bodyPr>
          <a:lstStyle/>
          <a:p>
            <a:r>
              <a:rPr lang="en-US" dirty="0" smtClean="0"/>
              <a:t>Below prediction</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51" y="1286042"/>
            <a:ext cx="8366091" cy="538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15875"/>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2943825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63630"/>
            <a:ext cx="2908300" cy="923330"/>
          </a:xfrm>
          <a:prstGeom prst="rect">
            <a:avLst/>
          </a:prstGeom>
          <a:noFill/>
        </p:spPr>
        <p:txBody>
          <a:bodyPr wrap="square" rtlCol="0">
            <a:spAutoFit/>
          </a:bodyPr>
          <a:lstStyle/>
          <a:p>
            <a:r>
              <a:rPr lang="en-US" dirty="0" smtClean="0"/>
              <a:t>All pairwise corrected p values between p=0.0035 and p = 0.0069</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559" y="3208667"/>
            <a:ext cx="3018515" cy="276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526" y="101678"/>
            <a:ext cx="307781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18" y="16448"/>
            <a:ext cx="3263900" cy="298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2037" r="71771" b="6667"/>
          <a:stretch/>
        </p:blipFill>
        <p:spPr bwMode="auto">
          <a:xfrm>
            <a:off x="0" y="0"/>
            <a:ext cx="4076700" cy="579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4237473" y="3208667"/>
            <a:ext cx="4822859" cy="646331"/>
          </a:xfrm>
          <a:prstGeom prst="rect">
            <a:avLst/>
          </a:prstGeom>
        </p:spPr>
        <p:txBody>
          <a:bodyPr wrap="none">
            <a:spAutoFit/>
          </a:bodyPr>
          <a:lstStyle/>
          <a:p>
            <a:r>
              <a:rPr lang="en-US" dirty="0" smtClean="0"/>
              <a:t>Script 4 Neutral models</a:t>
            </a:r>
          </a:p>
          <a:p>
            <a:r>
              <a:rPr lang="en-US" dirty="0" smtClean="0"/>
              <a:t>Chunk </a:t>
            </a:r>
            <a:r>
              <a:rPr lang="en-US" dirty="0"/>
              <a:t>4.6 one model for each  </a:t>
            </a:r>
            <a:r>
              <a:rPr lang="en-US" dirty="0" err="1"/>
              <a:t>BO_soil</a:t>
            </a:r>
            <a:r>
              <a:rPr lang="en-US" dirty="0"/>
              <a:t> treatment</a:t>
            </a:r>
          </a:p>
        </p:txBody>
      </p:sp>
    </p:spTree>
    <p:extLst>
      <p:ext uri="{BB962C8B-B14F-4D97-AF65-F5344CB8AC3E}">
        <p14:creationId xmlns:p14="http://schemas.microsoft.com/office/powerpoint/2010/main" val="8044045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119" y="38100"/>
            <a:ext cx="1468222" cy="369332"/>
          </a:xfrm>
          <a:prstGeom prst="rect">
            <a:avLst/>
          </a:prstGeom>
          <a:noFill/>
        </p:spPr>
        <p:txBody>
          <a:bodyPr wrap="none" rtlCol="0">
            <a:spAutoFit/>
          </a:bodyPr>
          <a:lstStyle/>
          <a:p>
            <a:r>
              <a:rPr lang="en-US" dirty="0" err="1" smtClean="0"/>
              <a:t>AT_soil</a:t>
            </a:r>
            <a:r>
              <a:rPr lang="en-US" dirty="0" smtClean="0"/>
              <a:t> above</a:t>
            </a:r>
          </a:p>
        </p:txBody>
      </p:sp>
      <p:sp>
        <p:nvSpPr>
          <p:cNvPr id="5" name="TextBox 4"/>
          <p:cNvSpPr txBox="1"/>
          <p:nvPr/>
        </p:nvSpPr>
        <p:spPr>
          <a:xfrm>
            <a:off x="4092119" y="13732"/>
            <a:ext cx="1796197" cy="369332"/>
          </a:xfrm>
          <a:prstGeom prst="rect">
            <a:avLst/>
          </a:prstGeom>
          <a:noFill/>
        </p:spPr>
        <p:txBody>
          <a:bodyPr wrap="none" rtlCol="0">
            <a:spAutoFit/>
          </a:bodyPr>
          <a:lstStyle/>
          <a:p>
            <a:r>
              <a:rPr lang="en-US" dirty="0" err="1" smtClean="0"/>
              <a:t>AT_soil</a:t>
            </a:r>
            <a:r>
              <a:rPr lang="en-US" dirty="0" smtClean="0"/>
              <a:t> predicted</a:t>
            </a:r>
          </a:p>
        </p:txBody>
      </p:sp>
      <p:sp>
        <p:nvSpPr>
          <p:cNvPr id="6" name="TextBox 5"/>
          <p:cNvSpPr txBox="1"/>
          <p:nvPr/>
        </p:nvSpPr>
        <p:spPr>
          <a:xfrm>
            <a:off x="8346619" y="38100"/>
            <a:ext cx="1473801" cy="369332"/>
          </a:xfrm>
          <a:prstGeom prst="rect">
            <a:avLst/>
          </a:prstGeom>
          <a:noFill/>
        </p:spPr>
        <p:txBody>
          <a:bodyPr wrap="none" rtlCol="0">
            <a:spAutoFit/>
          </a:bodyPr>
          <a:lstStyle/>
          <a:p>
            <a:r>
              <a:rPr lang="en-US" dirty="0" err="1" smtClean="0"/>
              <a:t>AT_soil</a:t>
            </a:r>
            <a:r>
              <a:rPr lang="en-US" dirty="0" smtClean="0"/>
              <a:t> below</a:t>
            </a:r>
          </a:p>
        </p:txBody>
      </p:sp>
      <p:sp>
        <p:nvSpPr>
          <p:cNvPr id="4" name="TextBox 3"/>
          <p:cNvSpPr txBox="1"/>
          <p:nvPr/>
        </p:nvSpPr>
        <p:spPr>
          <a:xfrm>
            <a:off x="585260" y="5903773"/>
            <a:ext cx="1486497" cy="923330"/>
          </a:xfrm>
          <a:prstGeom prst="rect">
            <a:avLst/>
          </a:prstGeom>
          <a:noFill/>
        </p:spPr>
        <p:txBody>
          <a:bodyPr wrap="none" rtlCol="0">
            <a:spAutoFit/>
          </a:bodyPr>
          <a:lstStyle/>
          <a:p>
            <a:r>
              <a:rPr lang="en-US" dirty="0" smtClean="0"/>
              <a:t>Stress = 0.065</a:t>
            </a:r>
          </a:p>
          <a:p>
            <a:r>
              <a:rPr lang="en-US" dirty="0" smtClean="0"/>
              <a:t>R² = 0.72</a:t>
            </a:r>
          </a:p>
          <a:p>
            <a:r>
              <a:rPr lang="en-US" dirty="0" smtClean="0"/>
              <a:t>P = 0.001</a:t>
            </a:r>
            <a:endParaRPr lang="en-US" dirty="0"/>
          </a:p>
        </p:txBody>
      </p:sp>
      <p:sp>
        <p:nvSpPr>
          <p:cNvPr id="12" name="TextBox 11"/>
          <p:cNvSpPr txBox="1"/>
          <p:nvPr/>
        </p:nvSpPr>
        <p:spPr>
          <a:xfrm>
            <a:off x="4188459" y="5902741"/>
            <a:ext cx="1603516" cy="1200329"/>
          </a:xfrm>
          <a:prstGeom prst="rect">
            <a:avLst/>
          </a:prstGeom>
          <a:noFill/>
        </p:spPr>
        <p:txBody>
          <a:bodyPr wrap="none" rtlCol="0">
            <a:spAutoFit/>
          </a:bodyPr>
          <a:lstStyle/>
          <a:p>
            <a:r>
              <a:rPr lang="en-US" dirty="0" smtClean="0"/>
              <a:t>Stress = 0.2023</a:t>
            </a:r>
          </a:p>
          <a:p>
            <a:r>
              <a:rPr lang="en-US" dirty="0"/>
              <a:t>R² = </a:t>
            </a:r>
            <a:r>
              <a:rPr lang="en-US" dirty="0" smtClean="0"/>
              <a:t>0.48</a:t>
            </a:r>
            <a:endParaRPr lang="en-US" dirty="0"/>
          </a:p>
          <a:p>
            <a:r>
              <a:rPr lang="en-US" dirty="0"/>
              <a:t>P = 0.001</a:t>
            </a:r>
          </a:p>
          <a:p>
            <a:endParaRPr lang="en-US" dirty="0"/>
          </a:p>
        </p:txBody>
      </p:sp>
      <p:sp>
        <p:nvSpPr>
          <p:cNvPr id="13" name="TextBox 12"/>
          <p:cNvSpPr txBox="1"/>
          <p:nvPr/>
        </p:nvSpPr>
        <p:spPr>
          <a:xfrm>
            <a:off x="8756108" y="5623678"/>
            <a:ext cx="1603516" cy="1200329"/>
          </a:xfrm>
          <a:prstGeom prst="rect">
            <a:avLst/>
          </a:prstGeom>
          <a:noFill/>
        </p:spPr>
        <p:txBody>
          <a:bodyPr wrap="none" rtlCol="0">
            <a:spAutoFit/>
          </a:bodyPr>
          <a:lstStyle/>
          <a:p>
            <a:r>
              <a:rPr lang="en-US" dirty="0" smtClean="0"/>
              <a:t>Stress = 0.1931</a:t>
            </a:r>
          </a:p>
          <a:p>
            <a:r>
              <a:rPr lang="en-US" dirty="0"/>
              <a:t>R² = </a:t>
            </a:r>
            <a:r>
              <a:rPr lang="en-US" dirty="0" smtClean="0"/>
              <a:t>0.70</a:t>
            </a:r>
            <a:endParaRPr lang="en-US" dirty="0"/>
          </a:p>
          <a:p>
            <a:r>
              <a:rPr lang="en-US" dirty="0"/>
              <a:t>P = 0.001</a:t>
            </a:r>
          </a:p>
          <a:p>
            <a:endParaRPr lang="en-US" dirty="0"/>
          </a:p>
        </p:txBody>
      </p:sp>
      <p:sp>
        <p:nvSpPr>
          <p:cNvPr id="7" name="TextBox 6"/>
          <p:cNvSpPr txBox="1"/>
          <p:nvPr/>
        </p:nvSpPr>
        <p:spPr>
          <a:xfrm>
            <a:off x="7940624" y="6492943"/>
            <a:ext cx="4236609" cy="369332"/>
          </a:xfrm>
          <a:prstGeom prst="rect">
            <a:avLst/>
          </a:prstGeom>
          <a:noFill/>
        </p:spPr>
        <p:txBody>
          <a:bodyPr wrap="none" rtlCol="0">
            <a:spAutoFit/>
          </a:bodyPr>
          <a:lstStyle/>
          <a:p>
            <a:r>
              <a:rPr lang="en-US" dirty="0" smtClean="0"/>
              <a:t>All pairwise between p= 0.0029 and 0.0069</a:t>
            </a:r>
            <a:endParaRPr lang="en-US" dirty="0"/>
          </a:p>
        </p:txBody>
      </p:sp>
      <p:sp>
        <p:nvSpPr>
          <p:cNvPr id="15" name="Rectangle 14"/>
          <p:cNvSpPr/>
          <p:nvPr/>
        </p:nvSpPr>
        <p:spPr>
          <a:xfrm>
            <a:off x="-24211" y="-651828"/>
            <a:ext cx="4772781" cy="646331"/>
          </a:xfrm>
          <a:prstGeom prst="rect">
            <a:avLst/>
          </a:prstGeom>
        </p:spPr>
        <p:txBody>
          <a:bodyPr wrap="none">
            <a:spAutoFit/>
          </a:bodyPr>
          <a:lstStyle/>
          <a:p>
            <a:r>
              <a:rPr lang="en-US" dirty="0" smtClean="0"/>
              <a:t>Script 4 Neutral models</a:t>
            </a:r>
          </a:p>
          <a:p>
            <a:r>
              <a:rPr lang="en-US" dirty="0" smtClean="0"/>
              <a:t>Chunk 4.7 </a:t>
            </a:r>
            <a:r>
              <a:rPr lang="en-US" dirty="0"/>
              <a:t>one model for each  </a:t>
            </a:r>
            <a:r>
              <a:rPr lang="en-US" dirty="0" err="1" smtClean="0"/>
              <a:t>AT_soil</a:t>
            </a:r>
            <a:r>
              <a:rPr lang="en-US" dirty="0" smtClean="0"/>
              <a:t> </a:t>
            </a:r>
            <a:r>
              <a:rPr lang="en-US" dirty="0"/>
              <a:t>treatment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04" y="-2826566"/>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63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358"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892" y="-2863654"/>
            <a:ext cx="2345234" cy="214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1836" y="566174"/>
            <a:ext cx="1994184" cy="182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2118" y="424365"/>
            <a:ext cx="1984831" cy="181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652" y="566174"/>
            <a:ext cx="2048124" cy="187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392925"/>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950" y="2510712"/>
            <a:ext cx="3150642" cy="28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767" y="2510712"/>
            <a:ext cx="3287713" cy="301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4288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914" y="3648030"/>
            <a:ext cx="3504183" cy="32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986" y="2412648"/>
            <a:ext cx="3482013" cy="318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014" y="156788"/>
            <a:ext cx="3405028" cy="31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t="25832" r="73104" b="5324"/>
          <a:stretch/>
        </p:blipFill>
        <p:spPr bwMode="auto">
          <a:xfrm>
            <a:off x="-24211" y="-98472"/>
            <a:ext cx="3279225" cy="472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419219" y="0"/>
            <a:ext cx="4772781" cy="646331"/>
          </a:xfrm>
          <a:prstGeom prst="rect">
            <a:avLst/>
          </a:prstGeom>
        </p:spPr>
        <p:txBody>
          <a:bodyPr wrap="none">
            <a:spAutoFit/>
          </a:bodyPr>
          <a:lstStyle/>
          <a:p>
            <a:r>
              <a:rPr lang="en-US" dirty="0" smtClean="0"/>
              <a:t>Script 4 Neutral models</a:t>
            </a:r>
          </a:p>
          <a:p>
            <a:r>
              <a:rPr lang="en-US" dirty="0" smtClean="0"/>
              <a:t>Chunk 4.7 </a:t>
            </a:r>
            <a:r>
              <a:rPr lang="en-US" dirty="0"/>
              <a:t>one model for each  </a:t>
            </a:r>
            <a:r>
              <a:rPr lang="en-US" dirty="0" err="1" smtClean="0"/>
              <a:t>AT_soil</a:t>
            </a:r>
            <a:r>
              <a:rPr lang="en-US" dirty="0" smtClean="0"/>
              <a:t> </a:t>
            </a:r>
            <a:r>
              <a:rPr lang="en-US" dirty="0"/>
              <a:t>treatment</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82930" r="60275"/>
          <a:stretch/>
        </p:blipFill>
        <p:spPr bwMode="auto">
          <a:xfrm>
            <a:off x="0" y="5687366"/>
            <a:ext cx="4843305" cy="1170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06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8AA598F-ED78-42EF-9440-291F93223E95}"/>
              </a:ext>
            </a:extLst>
          </p:cNvPr>
          <p:cNvSpPr>
            <a:spLocks noGrp="1"/>
          </p:cNvSpPr>
          <p:nvPr>
            <p:ph type="title"/>
          </p:nvPr>
        </p:nvSpPr>
        <p:spPr>
          <a:xfrm>
            <a:off x="351503" y="291384"/>
            <a:ext cx="10515600" cy="873740"/>
          </a:xfrm>
        </p:spPr>
        <p:txBody>
          <a:bodyPr>
            <a:normAutofit/>
          </a:bodyPr>
          <a:lstStyle/>
          <a:p>
            <a:r>
              <a:rPr lang="en-US" sz="4000" b="1" dirty="0"/>
              <a:t>2. MeJA screening - Summary</a:t>
            </a:r>
          </a:p>
        </p:txBody>
      </p:sp>
      <p:sp>
        <p:nvSpPr>
          <p:cNvPr id="4" name="TextBox 3">
            <a:extLst>
              <a:ext uri="{FF2B5EF4-FFF2-40B4-BE49-F238E27FC236}">
                <a16:creationId xmlns:a16="http://schemas.microsoft.com/office/drawing/2014/main" xmlns="" id="{863B6029-945D-4BFF-83E9-92A2553A6C63}"/>
              </a:ext>
            </a:extLst>
          </p:cNvPr>
          <p:cNvSpPr txBox="1"/>
          <p:nvPr/>
        </p:nvSpPr>
        <p:spPr>
          <a:xfrm>
            <a:off x="351503" y="1165124"/>
            <a:ext cx="11585939" cy="4801314"/>
          </a:xfrm>
          <a:prstGeom prst="rect">
            <a:avLst/>
          </a:prstGeom>
          <a:noFill/>
        </p:spPr>
        <p:txBody>
          <a:bodyPr wrap="square" rtlCol="0">
            <a:spAutoFit/>
          </a:bodyPr>
          <a:lstStyle/>
          <a:p>
            <a:r>
              <a:rPr lang="en-US" dirty="0"/>
              <a:t>We wanted to see phenotypic effects of MeJA in Brassicaceae plants, in order to make sure plants were indeed getting “stressed” for this we measured phenology and biomass. We were unsure of whether all plant species would react the same to the same concentration of MeJA (i.e. lowering biomass) and we wanted to know if high concentrations of </a:t>
            </a:r>
            <a:r>
              <a:rPr lang="en-US" dirty="0" err="1"/>
              <a:t>MeJa</a:t>
            </a:r>
            <a:r>
              <a:rPr lang="en-US" dirty="0"/>
              <a:t> (1mM) would be detrimental for more plant species than </a:t>
            </a:r>
            <a:r>
              <a:rPr lang="en-US" i="1" dirty="0"/>
              <a:t>Brassica </a:t>
            </a:r>
            <a:r>
              <a:rPr lang="en-US" i="1" dirty="0" err="1"/>
              <a:t>oleraceae</a:t>
            </a:r>
            <a:r>
              <a:rPr lang="en-US" i="1" dirty="0"/>
              <a:t> </a:t>
            </a:r>
            <a:r>
              <a:rPr lang="en-US" dirty="0"/>
              <a:t>and Arabidopsis as we observed white necrotic spots after dipping. </a:t>
            </a:r>
          </a:p>
          <a:p>
            <a:endParaRPr lang="en-US" dirty="0"/>
          </a:p>
          <a:p>
            <a:r>
              <a:rPr lang="en-US" dirty="0"/>
              <a:t>10 Brassicaceae species tested in 2 independent rounds; each round consisted of stratifying seeds for 72 hours and sowing in non-conditioned </a:t>
            </a:r>
            <a:r>
              <a:rPr lang="en-US" dirty="0" err="1"/>
              <a:t>microp</a:t>
            </a:r>
            <a:r>
              <a:rPr lang="en-US" dirty="0"/>
              <a:t> soil, germination % was measured and after 6 seedlings per species and treatment were transplanted to 1L non-conditioned </a:t>
            </a:r>
            <a:r>
              <a:rPr lang="en-US" dirty="0" err="1"/>
              <a:t>microp</a:t>
            </a:r>
            <a:r>
              <a:rPr lang="en-US" dirty="0"/>
              <a:t> soil. From this point onwards, phenology (as the number of true leaves according to the BBCH scale) was measured 3 times per week. Once plants reached the phenological stage of 3-5 true leaves the induction of stress with MeJA using the Berendsen </a:t>
            </a:r>
            <a:r>
              <a:rPr lang="en-US" i="1" dirty="0"/>
              <a:t>et al </a:t>
            </a:r>
            <a:r>
              <a:rPr lang="en-US" dirty="0"/>
              <a:t>(2018) dipping protocol started. Plants from the same round were then dipped at different times according to their phenology, we made 3 dipping times (fast-medium-slow). For this, we used different concentrations of MeJA, which were allocated randomly to different plant species. Following the protocol, 2 days after the last dipping plants were harvested. For some species leaf area (cm2) was measured. Shoots were dried at 72°C for 3 days and dry biomass was measured. Roots were sieved from the soil and stored in petri dishes with 20% ethanol at 4°C, the idea was to scan these roots to characterize root traits. Only a few species got scanned, for those dry biomass of the roots was measured.</a:t>
            </a:r>
          </a:p>
        </p:txBody>
      </p:sp>
    </p:spTree>
    <p:extLst>
      <p:ext uri="{BB962C8B-B14F-4D97-AF65-F5344CB8AC3E}">
        <p14:creationId xmlns:p14="http://schemas.microsoft.com/office/powerpoint/2010/main" val="19744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19219" y="0"/>
            <a:ext cx="4772781" cy="646331"/>
          </a:xfrm>
          <a:prstGeom prst="rect">
            <a:avLst/>
          </a:prstGeom>
        </p:spPr>
        <p:txBody>
          <a:bodyPr wrap="none">
            <a:spAutoFit/>
          </a:bodyPr>
          <a:lstStyle/>
          <a:p>
            <a:r>
              <a:rPr lang="en-US" dirty="0" smtClean="0"/>
              <a:t>Script 4 Neutral models</a:t>
            </a:r>
          </a:p>
          <a:p>
            <a:r>
              <a:rPr lang="en-US" dirty="0" smtClean="0"/>
              <a:t>Chunk </a:t>
            </a:r>
            <a:r>
              <a:rPr lang="en-US" dirty="0"/>
              <a:t>4.9 check for </a:t>
            </a:r>
            <a:r>
              <a:rPr lang="en-US" dirty="0" err="1"/>
              <a:t>artefacts</a:t>
            </a:r>
            <a:r>
              <a:rPr lang="en-US" dirty="0"/>
              <a:t> in the methodology</a:t>
            </a:r>
          </a:p>
        </p:txBody>
      </p:sp>
      <p:sp>
        <p:nvSpPr>
          <p:cNvPr id="2" name="TextBox 1"/>
          <p:cNvSpPr txBox="1"/>
          <p:nvPr/>
        </p:nvSpPr>
        <p:spPr>
          <a:xfrm>
            <a:off x="63500" y="646331"/>
            <a:ext cx="10189969" cy="923330"/>
          </a:xfrm>
          <a:prstGeom prst="rect">
            <a:avLst/>
          </a:prstGeom>
          <a:noFill/>
        </p:spPr>
        <p:txBody>
          <a:bodyPr wrap="none" rtlCol="0">
            <a:spAutoFit/>
          </a:bodyPr>
          <a:lstStyle/>
          <a:p>
            <a:r>
              <a:rPr lang="en-US" dirty="0" smtClean="0"/>
              <a:t>Here we select random OTUs from each treatment, instead of selecting the ones tagged as above expected</a:t>
            </a:r>
          </a:p>
          <a:p>
            <a:r>
              <a:rPr lang="en-US" dirty="0" smtClean="0"/>
              <a:t>We select a number of OTUs identical to that of the list </a:t>
            </a:r>
            <a:r>
              <a:rPr lang="en-US" dirty="0" err="1" smtClean="0"/>
              <a:t>fo</a:t>
            </a:r>
            <a:r>
              <a:rPr lang="en-US" dirty="0" smtClean="0"/>
              <a:t> </a:t>
            </a:r>
            <a:r>
              <a:rPr lang="en-US" dirty="0" err="1" smtClean="0"/>
              <a:t>aove</a:t>
            </a:r>
            <a:r>
              <a:rPr lang="en-US" dirty="0" smtClean="0"/>
              <a:t> expected OTUs</a:t>
            </a:r>
          </a:p>
          <a:p>
            <a:r>
              <a:rPr lang="en-US" dirty="0" smtClean="0"/>
              <a:t>We are looking at p and R2 values for </a:t>
            </a:r>
            <a:r>
              <a:rPr lang="en-US" dirty="0" err="1" smtClean="0"/>
              <a:t>MeJA</a:t>
            </a:r>
            <a:r>
              <a:rPr lang="en-US" dirty="0" smtClean="0"/>
              <a:t> effects of 100 random draws, for both AT and BO soils </a:t>
            </a:r>
            <a:endParaRPr lang="en-US" dirty="0"/>
          </a:p>
        </p:txBody>
      </p:sp>
      <p:sp>
        <p:nvSpPr>
          <p:cNvPr id="4" name="TextBox 3"/>
          <p:cNvSpPr txBox="1"/>
          <p:nvPr/>
        </p:nvSpPr>
        <p:spPr>
          <a:xfrm>
            <a:off x="368300" y="1958051"/>
            <a:ext cx="595035" cy="900246"/>
          </a:xfrm>
          <a:prstGeom prst="rect">
            <a:avLst/>
          </a:prstGeom>
          <a:noFill/>
        </p:spPr>
        <p:txBody>
          <a:bodyPr wrap="none" rtlCol="0">
            <a:spAutoFit/>
          </a:bodyPr>
          <a:lstStyle/>
          <a:p>
            <a:r>
              <a:rPr lang="en-US" sz="1050" dirty="0" smtClean="0"/>
              <a:t>Max</a:t>
            </a:r>
          </a:p>
          <a:p>
            <a:r>
              <a:rPr lang="en-US" sz="1050" dirty="0" smtClean="0"/>
              <a:t>Mean</a:t>
            </a:r>
          </a:p>
          <a:p>
            <a:r>
              <a:rPr lang="en-US" sz="1050" dirty="0" smtClean="0"/>
              <a:t>Min</a:t>
            </a:r>
          </a:p>
          <a:p>
            <a:r>
              <a:rPr lang="en-US" sz="1050" dirty="0" err="1" smtClean="0"/>
              <a:t>Sd</a:t>
            </a:r>
            <a:endParaRPr lang="en-US" sz="1050" dirty="0" smtClean="0"/>
          </a:p>
          <a:p>
            <a:r>
              <a:rPr lang="en-US" sz="1050" dirty="0" smtClean="0"/>
              <a:t>median</a:t>
            </a:r>
            <a:endParaRPr lang="en-US" sz="1050" dirty="0"/>
          </a:p>
        </p:txBody>
      </p:sp>
      <p:sp>
        <p:nvSpPr>
          <p:cNvPr id="5" name="TextBox 4"/>
          <p:cNvSpPr txBox="1"/>
          <p:nvPr/>
        </p:nvSpPr>
        <p:spPr>
          <a:xfrm>
            <a:off x="32726" y="2878953"/>
            <a:ext cx="5586884" cy="3293209"/>
          </a:xfrm>
          <a:prstGeom prst="rect">
            <a:avLst/>
          </a:prstGeom>
          <a:noFill/>
        </p:spPr>
        <p:txBody>
          <a:bodyPr wrap="square" rtlCol="0">
            <a:spAutoFit/>
          </a:bodyPr>
          <a:lstStyle/>
          <a:p>
            <a:r>
              <a:rPr lang="en-US" sz="1600" dirty="0" smtClean="0"/>
              <a:t>Some p values of random draws can be &lt;0.05 (40x for AT, 9x for BO)</a:t>
            </a:r>
          </a:p>
          <a:p>
            <a:r>
              <a:rPr lang="en-US" sz="1600" dirty="0" smtClean="0"/>
              <a:t>Minimal p value can be similar to that of the tests (1e-4).. But only because the output does not get further details!</a:t>
            </a:r>
          </a:p>
          <a:p>
            <a:endParaRPr lang="en-US" sz="1600" dirty="0" smtClean="0"/>
          </a:p>
          <a:p>
            <a:r>
              <a:rPr lang="en-US" sz="1600" dirty="0" smtClean="0"/>
              <a:t>But explained variance is 6.48x higher for the neutrally selected than random (~0.90 VS ~0.14)</a:t>
            </a:r>
          </a:p>
          <a:p>
            <a:r>
              <a:rPr lang="en-US" sz="1600" dirty="0" smtClean="0"/>
              <a:t>And F value is also much higher in the neutral selected (F = 73.44 for AT and 80.94 for BO) than random draw (F max 1.42 and 1.45)</a:t>
            </a:r>
          </a:p>
          <a:p>
            <a:endParaRPr lang="en-US" sz="1600" dirty="0"/>
          </a:p>
          <a:p>
            <a:r>
              <a:rPr lang="en-US" sz="1600" dirty="0" smtClean="0"/>
              <a:t>That it, the much more clear clustering we observed with above selected OTUs could not have been possible by drawing random OTUs</a:t>
            </a:r>
            <a:endParaRPr lang="en-US" sz="16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198" r="46676" b="5934"/>
          <a:stretch/>
        </p:blipFill>
        <p:spPr bwMode="auto">
          <a:xfrm>
            <a:off x="847762" y="1731966"/>
            <a:ext cx="8996727" cy="112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4" descr="http://127.0.0.1:33909/graphics/plot_zoom_png?width=960&amp;height=51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5159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44" y="4480084"/>
            <a:ext cx="2685983" cy="218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3" y="4177364"/>
            <a:ext cx="3213120" cy="260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4" y="4090737"/>
            <a:ext cx="3165681" cy="25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4636" y="3798407"/>
            <a:ext cx="9697848" cy="369332"/>
          </a:xfrm>
          <a:prstGeom prst="rect">
            <a:avLst/>
          </a:prstGeom>
          <a:noFill/>
        </p:spPr>
        <p:txBody>
          <a:bodyPr wrap="none" rtlCol="0">
            <a:spAutoFit/>
          </a:bodyPr>
          <a:lstStyle/>
          <a:p>
            <a:r>
              <a:rPr lang="en-US" dirty="0" smtClean="0"/>
              <a:t>Draw random OTUs from the treatment (n=6), then join in the </a:t>
            </a:r>
            <a:r>
              <a:rPr lang="en-US" dirty="0" err="1" smtClean="0"/>
              <a:t>sp_soil</a:t>
            </a:r>
            <a:r>
              <a:rPr lang="en-US" dirty="0" smtClean="0"/>
              <a:t> split (n=24) and run </a:t>
            </a:r>
            <a:r>
              <a:rPr lang="en-US" dirty="0" err="1" smtClean="0"/>
              <a:t>permanovas</a:t>
            </a:r>
            <a:endParaRPr lang="en-US"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5" y="448461"/>
            <a:ext cx="3576588" cy="29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142" y="766735"/>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05" t="95241" r="50000"/>
          <a:stretch/>
        </p:blipFill>
        <p:spPr bwMode="auto">
          <a:xfrm>
            <a:off x="848703" y="3245521"/>
            <a:ext cx="1129021" cy="2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4591" y="647468"/>
            <a:ext cx="3200952" cy="25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0" y="93203"/>
            <a:ext cx="6689845" cy="369332"/>
          </a:xfrm>
          <a:prstGeom prst="rect">
            <a:avLst/>
          </a:prstGeom>
          <a:noFill/>
        </p:spPr>
        <p:txBody>
          <a:bodyPr wrap="none" rtlCol="0">
            <a:spAutoFit/>
          </a:bodyPr>
          <a:lstStyle/>
          <a:p>
            <a:r>
              <a:rPr lang="en-US" dirty="0" smtClean="0"/>
              <a:t>Draw random OTUs from the </a:t>
            </a:r>
            <a:r>
              <a:rPr lang="en-US" dirty="0" err="1" smtClean="0"/>
              <a:t>sp_soil</a:t>
            </a:r>
            <a:r>
              <a:rPr lang="en-US" dirty="0" smtClean="0"/>
              <a:t> split (n=24) and run </a:t>
            </a:r>
            <a:r>
              <a:rPr lang="en-US" dirty="0" err="1" smtClean="0"/>
              <a:t>permanovas</a:t>
            </a:r>
            <a:endParaRPr lang="en-US" dirty="0"/>
          </a:p>
        </p:txBody>
      </p:sp>
      <p:sp>
        <p:nvSpPr>
          <p:cNvPr id="2" name="TextBox 1"/>
          <p:cNvSpPr txBox="1"/>
          <p:nvPr/>
        </p:nvSpPr>
        <p:spPr>
          <a:xfrm>
            <a:off x="5828498" y="766736"/>
            <a:ext cx="1428596" cy="769441"/>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R2 = 0.918 </a:t>
            </a:r>
          </a:p>
          <a:p>
            <a:r>
              <a:rPr lang="en-US" sz="1100" dirty="0" smtClean="0"/>
              <a:t>AT </a:t>
            </a:r>
            <a:r>
              <a:rPr lang="en-US" sz="1100" dirty="0" err="1" smtClean="0"/>
              <a:t>MeJA</a:t>
            </a:r>
            <a:r>
              <a:rPr lang="en-US" sz="1100" dirty="0" smtClean="0"/>
              <a:t> R2 </a:t>
            </a:r>
            <a:r>
              <a:rPr lang="en-US" sz="1100" dirty="0"/>
              <a:t>= </a:t>
            </a:r>
            <a:r>
              <a:rPr lang="en-US" sz="1100" dirty="0" smtClean="0"/>
              <a:t>0.906 </a:t>
            </a:r>
            <a:endParaRPr lang="en-US" sz="1100" dirty="0"/>
          </a:p>
          <a:p>
            <a:endParaRPr lang="en-US" sz="1100" dirty="0"/>
          </a:p>
        </p:txBody>
      </p:sp>
      <p:sp>
        <p:nvSpPr>
          <p:cNvPr id="14" name="TextBox 13"/>
          <p:cNvSpPr txBox="1"/>
          <p:nvPr/>
        </p:nvSpPr>
        <p:spPr>
          <a:xfrm>
            <a:off x="5656618" y="4238446"/>
            <a:ext cx="1428596" cy="769441"/>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R2 = 0.918 </a:t>
            </a:r>
          </a:p>
          <a:p>
            <a:r>
              <a:rPr lang="en-US" sz="1100" dirty="0" smtClean="0"/>
              <a:t>AT </a:t>
            </a:r>
            <a:r>
              <a:rPr lang="en-US" sz="1100" dirty="0" err="1" smtClean="0"/>
              <a:t>MeJA</a:t>
            </a:r>
            <a:r>
              <a:rPr lang="en-US" sz="1100" dirty="0" smtClean="0"/>
              <a:t> R2 </a:t>
            </a:r>
            <a:r>
              <a:rPr lang="en-US" sz="1100" dirty="0"/>
              <a:t>= </a:t>
            </a:r>
            <a:r>
              <a:rPr lang="en-US" sz="1100" dirty="0" smtClean="0"/>
              <a:t>0.906 </a:t>
            </a:r>
            <a:endParaRPr lang="en-US" sz="1100" dirty="0"/>
          </a:p>
          <a:p>
            <a:endParaRPr lang="en-US" sz="1100" dirty="0"/>
          </a:p>
        </p:txBody>
      </p:sp>
      <p:sp>
        <p:nvSpPr>
          <p:cNvPr id="15" name="TextBox 14"/>
          <p:cNvSpPr txBox="1"/>
          <p:nvPr/>
        </p:nvSpPr>
        <p:spPr>
          <a:xfrm>
            <a:off x="10092484" y="919136"/>
            <a:ext cx="1391728" cy="600164"/>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p = 1e-4</a:t>
            </a:r>
          </a:p>
          <a:p>
            <a:r>
              <a:rPr lang="en-US" sz="1100" dirty="0" smtClean="0"/>
              <a:t>AT </a:t>
            </a:r>
            <a:r>
              <a:rPr lang="en-US" sz="1100" dirty="0" err="1" smtClean="0"/>
              <a:t>MeJA</a:t>
            </a:r>
            <a:r>
              <a:rPr lang="en-US" sz="1100" dirty="0" smtClean="0"/>
              <a:t> p </a:t>
            </a:r>
            <a:r>
              <a:rPr lang="en-US" sz="1100" dirty="0"/>
              <a:t>= </a:t>
            </a:r>
            <a:r>
              <a:rPr lang="en-US" sz="1100" dirty="0" smtClean="0"/>
              <a:t>1e-4</a:t>
            </a:r>
            <a:endParaRPr lang="en-US" sz="1100" dirty="0"/>
          </a:p>
        </p:txBody>
      </p:sp>
      <p:sp>
        <p:nvSpPr>
          <p:cNvPr id="16" name="TextBox 15"/>
          <p:cNvSpPr txBox="1"/>
          <p:nvPr/>
        </p:nvSpPr>
        <p:spPr>
          <a:xfrm>
            <a:off x="9031047" y="4238446"/>
            <a:ext cx="1391728" cy="600164"/>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p = 1e-4</a:t>
            </a:r>
          </a:p>
          <a:p>
            <a:r>
              <a:rPr lang="en-US" sz="1100" dirty="0" smtClean="0"/>
              <a:t>AT </a:t>
            </a:r>
            <a:r>
              <a:rPr lang="en-US" sz="1100" dirty="0" err="1" smtClean="0"/>
              <a:t>MeJA</a:t>
            </a:r>
            <a:r>
              <a:rPr lang="en-US" sz="1100" dirty="0" smtClean="0"/>
              <a:t> p </a:t>
            </a:r>
            <a:r>
              <a:rPr lang="en-US" sz="1100" dirty="0"/>
              <a:t>= </a:t>
            </a:r>
            <a:r>
              <a:rPr lang="en-US" sz="1100" dirty="0" smtClean="0"/>
              <a:t>1e-4</a:t>
            </a:r>
            <a:endParaRPr lang="en-US" sz="1100" dirty="0"/>
          </a:p>
        </p:txBody>
      </p:sp>
      <p:sp>
        <p:nvSpPr>
          <p:cNvPr id="17" name="TextBox 16"/>
          <p:cNvSpPr txBox="1"/>
          <p:nvPr/>
        </p:nvSpPr>
        <p:spPr>
          <a:xfrm>
            <a:off x="1741189" y="733263"/>
            <a:ext cx="1391728" cy="600164"/>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F = 80.94</a:t>
            </a:r>
          </a:p>
          <a:p>
            <a:r>
              <a:rPr lang="en-US" sz="1100" dirty="0" smtClean="0"/>
              <a:t>AT </a:t>
            </a:r>
            <a:r>
              <a:rPr lang="en-US" sz="1100" dirty="0" err="1" smtClean="0"/>
              <a:t>MeJA</a:t>
            </a:r>
            <a:r>
              <a:rPr lang="en-US" sz="1100" dirty="0" smtClean="0"/>
              <a:t> F </a:t>
            </a:r>
            <a:r>
              <a:rPr lang="en-US" sz="1100" dirty="0"/>
              <a:t>= </a:t>
            </a:r>
            <a:r>
              <a:rPr lang="en-US" sz="1100" dirty="0" smtClean="0"/>
              <a:t>73.44</a:t>
            </a:r>
            <a:endParaRPr lang="en-US" sz="1100" dirty="0"/>
          </a:p>
        </p:txBody>
      </p:sp>
      <p:sp>
        <p:nvSpPr>
          <p:cNvPr id="18" name="TextBox 17"/>
          <p:cNvSpPr txBox="1"/>
          <p:nvPr/>
        </p:nvSpPr>
        <p:spPr>
          <a:xfrm>
            <a:off x="1624081" y="4607452"/>
            <a:ext cx="1391728" cy="600164"/>
          </a:xfrm>
          <a:prstGeom prst="rect">
            <a:avLst/>
          </a:prstGeom>
          <a:noFill/>
        </p:spPr>
        <p:txBody>
          <a:bodyPr wrap="none" rtlCol="0">
            <a:spAutoFit/>
          </a:bodyPr>
          <a:lstStyle/>
          <a:p>
            <a:r>
              <a:rPr lang="en-US" sz="1100" dirty="0" smtClean="0"/>
              <a:t>Above-neutral OTUS:</a:t>
            </a:r>
          </a:p>
          <a:p>
            <a:r>
              <a:rPr lang="en-US" sz="1100" dirty="0" smtClean="0"/>
              <a:t>BO </a:t>
            </a:r>
            <a:r>
              <a:rPr lang="en-US" sz="1100" dirty="0" err="1" smtClean="0"/>
              <a:t>MeJA</a:t>
            </a:r>
            <a:r>
              <a:rPr lang="en-US" sz="1100" dirty="0" smtClean="0"/>
              <a:t> F = 80.94</a:t>
            </a:r>
          </a:p>
          <a:p>
            <a:r>
              <a:rPr lang="en-US" sz="1100" dirty="0" smtClean="0"/>
              <a:t>AT </a:t>
            </a:r>
            <a:r>
              <a:rPr lang="en-US" sz="1100" dirty="0" err="1" smtClean="0"/>
              <a:t>MeJA</a:t>
            </a:r>
            <a:r>
              <a:rPr lang="en-US" sz="1100" dirty="0" smtClean="0"/>
              <a:t> F </a:t>
            </a:r>
            <a:r>
              <a:rPr lang="en-US" sz="1100" dirty="0"/>
              <a:t>= </a:t>
            </a:r>
            <a:r>
              <a:rPr lang="en-US" sz="1100" dirty="0" smtClean="0"/>
              <a:t>73.44</a:t>
            </a:r>
            <a:endParaRPr lang="en-US" sz="1100" dirty="0"/>
          </a:p>
        </p:txBody>
      </p:sp>
    </p:spTree>
    <p:extLst>
      <p:ext uri="{BB962C8B-B14F-4D97-AF65-F5344CB8AC3E}">
        <p14:creationId xmlns:p14="http://schemas.microsoft.com/office/powerpoint/2010/main" val="37755076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5" y="-87030"/>
            <a:ext cx="5473434" cy="4379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4837509"/>
            <a:ext cx="2150332" cy="646331"/>
          </a:xfrm>
          <a:prstGeom prst="rect">
            <a:avLst/>
          </a:prstGeom>
          <a:noFill/>
        </p:spPr>
        <p:txBody>
          <a:bodyPr wrap="none" rtlCol="0">
            <a:spAutoFit/>
          </a:bodyPr>
          <a:lstStyle/>
          <a:p>
            <a:r>
              <a:rPr lang="en-US" dirty="0" smtClean="0"/>
              <a:t>Both AT and BO, </a:t>
            </a:r>
          </a:p>
          <a:p>
            <a:r>
              <a:rPr lang="en-US" dirty="0" smtClean="0"/>
              <a:t>Only above expected</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063" y="-138906"/>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61400" y="146734"/>
            <a:ext cx="1780103" cy="646331"/>
          </a:xfrm>
          <a:prstGeom prst="rect">
            <a:avLst/>
          </a:prstGeom>
          <a:noFill/>
        </p:spPr>
        <p:txBody>
          <a:bodyPr wrap="none" rtlCol="0">
            <a:spAutoFit/>
          </a:bodyPr>
          <a:lstStyle/>
          <a:p>
            <a:r>
              <a:rPr lang="en-US" dirty="0" smtClean="0"/>
              <a:t>Both AT and BO, </a:t>
            </a:r>
          </a:p>
          <a:p>
            <a:r>
              <a:rPr lang="en-US" dirty="0" smtClean="0"/>
              <a:t>Only as expected</a:t>
            </a:r>
            <a:endParaRPr lang="en-US"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463" y="2621756"/>
            <a:ext cx="5879609" cy="443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23000" y="5175933"/>
            <a:ext cx="1780103" cy="646331"/>
          </a:xfrm>
          <a:prstGeom prst="rect">
            <a:avLst/>
          </a:prstGeom>
          <a:noFill/>
        </p:spPr>
        <p:txBody>
          <a:bodyPr wrap="none" rtlCol="0">
            <a:spAutoFit/>
          </a:bodyPr>
          <a:lstStyle/>
          <a:p>
            <a:r>
              <a:rPr lang="en-US" dirty="0" smtClean="0"/>
              <a:t>Both AT and BO, </a:t>
            </a:r>
          </a:p>
          <a:p>
            <a:r>
              <a:rPr lang="en-US" dirty="0" smtClean="0"/>
              <a:t>Below prediction</a:t>
            </a:r>
            <a:endParaRPr lang="en-US" dirty="0"/>
          </a:p>
        </p:txBody>
      </p:sp>
      <p:sp>
        <p:nvSpPr>
          <p:cNvPr id="9" name="Rectangle 8"/>
          <p:cNvSpPr/>
          <p:nvPr/>
        </p:nvSpPr>
        <p:spPr>
          <a:xfrm>
            <a:off x="-78385" y="6211669"/>
            <a:ext cx="3252429" cy="646331"/>
          </a:xfrm>
          <a:prstGeom prst="rect">
            <a:avLst/>
          </a:prstGeom>
        </p:spPr>
        <p:txBody>
          <a:bodyPr wrap="none">
            <a:spAutoFit/>
          </a:bodyPr>
          <a:lstStyle/>
          <a:p>
            <a:r>
              <a:rPr lang="en-US" dirty="0" smtClean="0"/>
              <a:t>Script 4 Neutral models</a:t>
            </a:r>
          </a:p>
          <a:p>
            <a:r>
              <a:rPr lang="en-US" dirty="0" smtClean="0"/>
              <a:t>Chunk 4.8 mixing AT and BO </a:t>
            </a:r>
            <a:r>
              <a:rPr lang="en-US" dirty="0" err="1" smtClean="0"/>
              <a:t>plos</a:t>
            </a:r>
            <a:endParaRPr lang="en-US" dirty="0"/>
          </a:p>
        </p:txBody>
      </p:sp>
    </p:spTree>
    <p:extLst>
      <p:ext uri="{BB962C8B-B14F-4D97-AF65-F5344CB8AC3E}">
        <p14:creationId xmlns:p14="http://schemas.microsoft.com/office/powerpoint/2010/main" val="2959535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41300"/>
            <a:ext cx="8456613"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8385" y="6211669"/>
            <a:ext cx="3252429" cy="646331"/>
          </a:xfrm>
          <a:prstGeom prst="rect">
            <a:avLst/>
          </a:prstGeom>
        </p:spPr>
        <p:txBody>
          <a:bodyPr wrap="none">
            <a:spAutoFit/>
          </a:bodyPr>
          <a:lstStyle/>
          <a:p>
            <a:r>
              <a:rPr lang="en-US" dirty="0" smtClean="0"/>
              <a:t>Script 4 Neutral models</a:t>
            </a:r>
          </a:p>
          <a:p>
            <a:r>
              <a:rPr lang="en-US" dirty="0" smtClean="0"/>
              <a:t>Chunk 4.8 mixing AT and BO </a:t>
            </a:r>
            <a:r>
              <a:rPr lang="en-US" dirty="0" err="1" smtClean="0"/>
              <a:t>plos</a:t>
            </a:r>
            <a:endParaRPr lang="en-US" dirty="0"/>
          </a:p>
        </p:txBody>
      </p:sp>
      <p:sp>
        <p:nvSpPr>
          <p:cNvPr id="3" name="TextBox 2"/>
          <p:cNvSpPr txBox="1"/>
          <p:nvPr/>
        </p:nvSpPr>
        <p:spPr>
          <a:xfrm>
            <a:off x="2785187" y="4025384"/>
            <a:ext cx="777713" cy="369332"/>
          </a:xfrm>
          <a:prstGeom prst="rect">
            <a:avLst/>
          </a:prstGeom>
          <a:noFill/>
        </p:spPr>
        <p:txBody>
          <a:bodyPr wrap="none" rtlCol="0">
            <a:spAutoFit/>
          </a:bodyPr>
          <a:lstStyle/>
          <a:p>
            <a:r>
              <a:rPr lang="en-US" dirty="0" smtClean="0"/>
              <a:t>Above</a:t>
            </a:r>
            <a:endParaRPr lang="en-US" dirty="0"/>
          </a:p>
        </p:txBody>
      </p:sp>
      <p:sp>
        <p:nvSpPr>
          <p:cNvPr id="6" name="TextBox 5"/>
          <p:cNvSpPr txBox="1"/>
          <p:nvPr/>
        </p:nvSpPr>
        <p:spPr>
          <a:xfrm>
            <a:off x="2883419" y="1301234"/>
            <a:ext cx="1358962" cy="369332"/>
          </a:xfrm>
          <a:prstGeom prst="rect">
            <a:avLst/>
          </a:prstGeom>
          <a:noFill/>
        </p:spPr>
        <p:txBody>
          <a:bodyPr wrap="none" rtlCol="0">
            <a:spAutoFit/>
          </a:bodyPr>
          <a:lstStyle/>
          <a:p>
            <a:r>
              <a:rPr lang="en-US" dirty="0" smtClean="0"/>
              <a:t>As predicted</a:t>
            </a:r>
            <a:endParaRPr lang="en-US" dirty="0"/>
          </a:p>
        </p:txBody>
      </p:sp>
      <p:sp>
        <p:nvSpPr>
          <p:cNvPr id="7" name="TextBox 6"/>
          <p:cNvSpPr txBox="1"/>
          <p:nvPr/>
        </p:nvSpPr>
        <p:spPr>
          <a:xfrm>
            <a:off x="6464819" y="4577834"/>
            <a:ext cx="816955" cy="369332"/>
          </a:xfrm>
          <a:prstGeom prst="rect">
            <a:avLst/>
          </a:prstGeom>
          <a:noFill/>
        </p:spPr>
        <p:txBody>
          <a:bodyPr wrap="none" rtlCol="0">
            <a:spAutoFit/>
          </a:bodyPr>
          <a:lstStyle/>
          <a:p>
            <a:r>
              <a:rPr lang="en-US" dirty="0" smtClean="0"/>
              <a:t>Bellow</a:t>
            </a:r>
            <a:endParaRPr lang="en-US" dirty="0"/>
          </a:p>
        </p:txBody>
      </p:sp>
    </p:spTree>
    <p:extLst>
      <p:ext uri="{BB962C8B-B14F-4D97-AF65-F5344CB8AC3E}">
        <p14:creationId xmlns:p14="http://schemas.microsoft.com/office/powerpoint/2010/main" val="302875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0" y="1499800"/>
            <a:ext cx="5448300" cy="526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27" y="1588700"/>
            <a:ext cx="4929164" cy="530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rot="2777520">
            <a:off x="3165083" y="4306779"/>
            <a:ext cx="232832" cy="174471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rot="18817344">
            <a:off x="3169844" y="4406228"/>
            <a:ext cx="201314" cy="140891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8817344">
            <a:off x="7256903" y="4873308"/>
            <a:ext cx="133317" cy="10854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89879">
            <a:off x="7698291" y="5333640"/>
            <a:ext cx="128300" cy="5047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87500" y="419100"/>
            <a:ext cx="6499856" cy="1200329"/>
          </a:xfrm>
          <a:prstGeom prst="rect">
            <a:avLst/>
          </a:prstGeom>
          <a:noFill/>
        </p:spPr>
        <p:txBody>
          <a:bodyPr wrap="none" rtlCol="0">
            <a:spAutoFit/>
          </a:bodyPr>
          <a:lstStyle/>
          <a:p>
            <a:r>
              <a:rPr lang="en-US" dirty="0" smtClean="0"/>
              <a:t>Network roadblock solved</a:t>
            </a:r>
          </a:p>
          <a:p>
            <a:endParaRPr lang="en-US" dirty="0" smtClean="0"/>
          </a:p>
          <a:p>
            <a:r>
              <a:rPr lang="en-US" dirty="0" smtClean="0"/>
              <a:t>Misuse of edge weights when calculating inter-module connectivity</a:t>
            </a:r>
          </a:p>
          <a:p>
            <a:r>
              <a:rPr lang="en-US" dirty="0" smtClean="0"/>
              <a:t>(sub-curated function found online…)</a:t>
            </a:r>
            <a:endParaRPr lang="en-US" dirty="0"/>
          </a:p>
        </p:txBody>
      </p:sp>
    </p:spTree>
    <p:extLst>
      <p:ext uri="{BB962C8B-B14F-4D97-AF65-F5344CB8AC3E}">
        <p14:creationId xmlns:p14="http://schemas.microsoft.com/office/powerpoint/2010/main" val="20616812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330" y="0"/>
            <a:ext cx="5420458" cy="646331"/>
          </a:xfrm>
          <a:prstGeom prst="rect">
            <a:avLst/>
          </a:prstGeom>
        </p:spPr>
        <p:txBody>
          <a:bodyPr wrap="none">
            <a:spAutoFit/>
          </a:bodyPr>
          <a:lstStyle/>
          <a:p>
            <a:r>
              <a:rPr lang="en-US" dirty="0"/>
              <a:t>R script: 2_Beta_diversity</a:t>
            </a:r>
          </a:p>
          <a:p>
            <a:r>
              <a:rPr lang="en-US" dirty="0"/>
              <a:t>Code chunk:</a:t>
            </a:r>
            <a:r>
              <a:rPr lang="it-IT" dirty="0" smtClean="0"/>
              <a:t> </a:t>
            </a:r>
            <a:r>
              <a:rPr lang="it-IT" dirty="0"/>
              <a:t>2.2.1 - Beta Dipersion Metrics &amp; plots ####</a:t>
            </a:r>
            <a:endParaRPr lang="en-US" dirty="0"/>
          </a:p>
        </p:txBody>
      </p:sp>
      <p:sp>
        <p:nvSpPr>
          <p:cNvPr id="7" name="AutoShape 4" descr="http://127.0.0.1:35535/graphics/eb772539-8ada-4c01-bd5c-2ea1cc32559c.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127.0.0.1:35535/graphics/b011df53-5cbf-48a7-9231-9efdef97ab7d.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925730"/>
            <a:ext cx="6866622" cy="41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361" y="1156601"/>
            <a:ext cx="6110339"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8394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5535/graphics/8d5541ca-656a-4c42-99be-272086b1e16d.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75"/>
            <a:ext cx="5438204" cy="332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180578"/>
            <a:ext cx="4978400" cy="303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4706"/>
            <a:ext cx="5824324"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060" y="3188493"/>
            <a:ext cx="6112940" cy="37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764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73990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130" y="1739900"/>
            <a:ext cx="6113870" cy="397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640952" y="259989"/>
            <a:ext cx="6883400" cy="646331"/>
          </a:xfrm>
          <a:prstGeom prst="rect">
            <a:avLst/>
          </a:prstGeom>
        </p:spPr>
        <p:txBody>
          <a:bodyPr wrap="square">
            <a:spAutoFit/>
          </a:bodyPr>
          <a:lstStyle/>
          <a:p>
            <a:r>
              <a:rPr lang="en-US" dirty="0" smtClean="0"/>
              <a:t>R </a:t>
            </a:r>
            <a:r>
              <a:rPr lang="en-US" dirty="0"/>
              <a:t>script: </a:t>
            </a:r>
            <a:r>
              <a:rPr lang="en-US" dirty="0" smtClean="0"/>
              <a:t>3_Alpha_diversity</a:t>
            </a:r>
          </a:p>
          <a:p>
            <a:r>
              <a:rPr lang="en-US" dirty="0" smtClean="0"/>
              <a:t>Chunk: </a:t>
            </a:r>
            <a:r>
              <a:rPr lang="en-US" dirty="0"/>
              <a:t>3.1 Alpha diversity </a:t>
            </a:r>
            <a:r>
              <a:rPr lang="en-US" dirty="0" smtClean="0"/>
              <a:t>testing</a:t>
            </a:r>
            <a:endParaRPr lang="en-US" dirty="0"/>
          </a:p>
        </p:txBody>
      </p:sp>
      <p:sp>
        <p:nvSpPr>
          <p:cNvPr id="3" name="Rectangle 2"/>
          <p:cNvSpPr/>
          <p:nvPr/>
        </p:nvSpPr>
        <p:spPr>
          <a:xfrm>
            <a:off x="1012052" y="1333500"/>
            <a:ext cx="2878096" cy="369332"/>
          </a:xfrm>
          <a:prstGeom prst="rect">
            <a:avLst/>
          </a:prstGeom>
        </p:spPr>
        <p:txBody>
          <a:bodyPr wrap="none">
            <a:spAutoFit/>
          </a:bodyPr>
          <a:lstStyle/>
          <a:p>
            <a:r>
              <a:rPr lang="en-US" b="1" dirty="0"/>
              <a:t>Observed</a:t>
            </a:r>
            <a:r>
              <a:rPr lang="en-US" dirty="0"/>
              <a:t> number of species</a:t>
            </a:r>
          </a:p>
        </p:txBody>
      </p:sp>
      <p:sp>
        <p:nvSpPr>
          <p:cNvPr id="10" name="Rectangle 9"/>
          <p:cNvSpPr/>
          <p:nvPr/>
        </p:nvSpPr>
        <p:spPr>
          <a:xfrm>
            <a:off x="7082652" y="1327666"/>
            <a:ext cx="2430409" cy="369332"/>
          </a:xfrm>
          <a:prstGeom prst="rect">
            <a:avLst/>
          </a:prstGeom>
        </p:spPr>
        <p:txBody>
          <a:bodyPr wrap="none">
            <a:spAutoFit/>
          </a:bodyPr>
          <a:lstStyle/>
          <a:p>
            <a:r>
              <a:rPr lang="en-US" b="1" dirty="0" smtClean="0"/>
              <a:t>Shannon </a:t>
            </a:r>
            <a:r>
              <a:rPr lang="en-US" dirty="0" smtClean="0"/>
              <a:t>diversity index</a:t>
            </a:r>
            <a:endParaRPr lang="en-US" dirty="0"/>
          </a:p>
        </p:txBody>
      </p:sp>
    </p:spTree>
    <p:extLst>
      <p:ext uri="{BB962C8B-B14F-4D97-AF65-F5344CB8AC3E}">
        <p14:creationId xmlns:p14="http://schemas.microsoft.com/office/powerpoint/2010/main" val="2427277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9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25" t="83704" r="67500" b="6111"/>
          <a:stretch/>
        </p:blipFill>
        <p:spPr bwMode="auto">
          <a:xfrm>
            <a:off x="6883399" y="2732942"/>
            <a:ext cx="4656113" cy="83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65000" r="68333" b="13704"/>
          <a:stretch/>
        </p:blipFill>
        <p:spPr bwMode="auto">
          <a:xfrm>
            <a:off x="0" y="4343400"/>
            <a:ext cx="6382554" cy="241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62222" r="67396" b="7593"/>
          <a:stretch/>
        </p:blipFill>
        <p:spPr bwMode="auto">
          <a:xfrm>
            <a:off x="6461028" y="3873500"/>
            <a:ext cx="5730972"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626100" y="145689"/>
            <a:ext cx="6883400" cy="1200329"/>
          </a:xfrm>
          <a:prstGeom prst="rect">
            <a:avLst/>
          </a:prstGeom>
        </p:spPr>
        <p:txBody>
          <a:bodyPr wrap="square">
            <a:spAutoFit/>
          </a:bodyPr>
          <a:lstStyle/>
          <a:p>
            <a:r>
              <a:rPr lang="en-US" dirty="0" smtClean="0"/>
              <a:t>R </a:t>
            </a:r>
            <a:r>
              <a:rPr lang="en-US" dirty="0"/>
              <a:t>script: </a:t>
            </a:r>
            <a:r>
              <a:rPr lang="en-US" dirty="0" smtClean="0"/>
              <a:t>3_Alpha_diversity</a:t>
            </a:r>
          </a:p>
          <a:p>
            <a:r>
              <a:rPr lang="en-US" dirty="0" smtClean="0"/>
              <a:t>Chunk: </a:t>
            </a:r>
            <a:r>
              <a:rPr lang="en-US" dirty="0"/>
              <a:t>3.1 Alpha diversity </a:t>
            </a:r>
            <a:r>
              <a:rPr lang="en-US" dirty="0" smtClean="0"/>
              <a:t>testing, observed number of taxa</a:t>
            </a:r>
          </a:p>
          <a:p>
            <a:endParaRPr lang="en-US" dirty="0"/>
          </a:p>
          <a:p>
            <a:r>
              <a:rPr lang="en-US" b="1" dirty="0" smtClean="0"/>
              <a:t>Shannon </a:t>
            </a:r>
            <a:r>
              <a:rPr lang="en-US" dirty="0" smtClean="0"/>
              <a:t>diversity index</a:t>
            </a:r>
            <a:endParaRPr lang="en-US" dirty="0"/>
          </a:p>
        </p:txBody>
      </p:sp>
      <p:sp>
        <p:nvSpPr>
          <p:cNvPr id="3" name="Rectangle 2"/>
          <p:cNvSpPr/>
          <p:nvPr/>
        </p:nvSpPr>
        <p:spPr>
          <a:xfrm>
            <a:off x="6278514" y="1346018"/>
            <a:ext cx="6096000" cy="1477328"/>
          </a:xfrm>
          <a:prstGeom prst="rect">
            <a:avLst/>
          </a:prstGeom>
        </p:spPr>
        <p:txBody>
          <a:bodyPr>
            <a:spAutoFit/>
          </a:bodyPr>
          <a:lstStyle/>
          <a:p>
            <a:r>
              <a:rPr lang="en-US" dirty="0"/>
              <a:t>Clear interaction between plant species and sample type.</a:t>
            </a:r>
          </a:p>
          <a:p>
            <a:r>
              <a:rPr lang="en-US" dirty="0"/>
              <a:t>AT had more diversity than </a:t>
            </a:r>
            <a:r>
              <a:rPr lang="en-US" dirty="0" smtClean="0"/>
              <a:t>BO on </a:t>
            </a:r>
            <a:r>
              <a:rPr lang="en-US" dirty="0"/>
              <a:t>soil </a:t>
            </a:r>
            <a:r>
              <a:rPr lang="en-US" dirty="0" smtClean="0"/>
              <a:t>samples</a:t>
            </a:r>
          </a:p>
          <a:p>
            <a:r>
              <a:rPr lang="en-US" dirty="0" smtClean="0"/>
              <a:t>BO </a:t>
            </a:r>
            <a:r>
              <a:rPr lang="en-US" dirty="0"/>
              <a:t>had more diversity than </a:t>
            </a:r>
            <a:r>
              <a:rPr lang="en-US" dirty="0" smtClean="0"/>
              <a:t>AT </a:t>
            </a:r>
            <a:r>
              <a:rPr lang="en-US" dirty="0"/>
              <a:t>on </a:t>
            </a:r>
            <a:r>
              <a:rPr lang="en-US" dirty="0" smtClean="0"/>
              <a:t>root samples</a:t>
            </a:r>
          </a:p>
          <a:p>
            <a:r>
              <a:rPr lang="en-US" dirty="0" err="1" smtClean="0"/>
              <a:t>MeJA</a:t>
            </a:r>
            <a:r>
              <a:rPr lang="en-US" dirty="0" smtClean="0"/>
              <a:t> treatment effect, likely on BO roots</a:t>
            </a:r>
            <a:endParaRPr lang="en-US" dirty="0"/>
          </a:p>
          <a:p>
            <a:endParaRPr lang="en-US" dirty="0"/>
          </a:p>
        </p:txBody>
      </p:sp>
    </p:spTree>
    <p:extLst>
      <p:ext uri="{BB962C8B-B14F-4D97-AF65-F5344CB8AC3E}">
        <p14:creationId xmlns:p14="http://schemas.microsoft.com/office/powerpoint/2010/main" val="662656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84090" r="70416" b="6852"/>
          <a:stretch/>
        </p:blipFill>
        <p:spPr bwMode="auto">
          <a:xfrm>
            <a:off x="5410180" y="2781300"/>
            <a:ext cx="4330700" cy="745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66199" r="68646" b="12796"/>
          <a:stretch/>
        </p:blipFill>
        <p:spPr bwMode="auto">
          <a:xfrm>
            <a:off x="139700" y="3863452"/>
            <a:ext cx="734693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25" t="62778" r="66667" b="6852"/>
          <a:stretch/>
        </p:blipFill>
        <p:spPr bwMode="auto">
          <a:xfrm>
            <a:off x="7575530" y="3671626"/>
            <a:ext cx="5668135" cy="29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27800" y="1638300"/>
            <a:ext cx="5556008" cy="646331"/>
          </a:xfrm>
          <a:prstGeom prst="rect">
            <a:avLst/>
          </a:prstGeom>
          <a:noFill/>
        </p:spPr>
        <p:txBody>
          <a:bodyPr wrap="none" rtlCol="0">
            <a:spAutoFit/>
          </a:bodyPr>
          <a:lstStyle/>
          <a:p>
            <a:r>
              <a:rPr lang="en-US" dirty="0" smtClean="0"/>
              <a:t>Clear interaction between plant species and sample type.</a:t>
            </a:r>
          </a:p>
          <a:p>
            <a:r>
              <a:rPr lang="en-US" dirty="0" smtClean="0"/>
              <a:t>AT had more diversity than BO, but only on soil samples</a:t>
            </a:r>
            <a:endParaRPr lang="en-US" dirty="0"/>
          </a:p>
        </p:txBody>
      </p:sp>
      <p:sp>
        <p:nvSpPr>
          <p:cNvPr id="9" name="Rectangle 8"/>
          <p:cNvSpPr/>
          <p:nvPr/>
        </p:nvSpPr>
        <p:spPr>
          <a:xfrm>
            <a:off x="5626100" y="145689"/>
            <a:ext cx="6883400" cy="1200329"/>
          </a:xfrm>
          <a:prstGeom prst="rect">
            <a:avLst/>
          </a:prstGeom>
        </p:spPr>
        <p:txBody>
          <a:bodyPr wrap="square">
            <a:spAutoFit/>
          </a:bodyPr>
          <a:lstStyle/>
          <a:p>
            <a:r>
              <a:rPr lang="en-US" dirty="0" smtClean="0"/>
              <a:t>R </a:t>
            </a:r>
            <a:r>
              <a:rPr lang="en-US" dirty="0"/>
              <a:t>script: </a:t>
            </a:r>
            <a:r>
              <a:rPr lang="en-US" dirty="0" smtClean="0"/>
              <a:t>3_Alpha_diversity</a:t>
            </a:r>
          </a:p>
          <a:p>
            <a:r>
              <a:rPr lang="en-US" dirty="0" smtClean="0"/>
              <a:t>Chunk: </a:t>
            </a:r>
            <a:r>
              <a:rPr lang="en-US" dirty="0"/>
              <a:t>3.1 Alpha diversity </a:t>
            </a:r>
            <a:r>
              <a:rPr lang="en-US" dirty="0" smtClean="0"/>
              <a:t>testing, observed number of taxa</a:t>
            </a:r>
          </a:p>
          <a:p>
            <a:endParaRPr lang="en-US" dirty="0"/>
          </a:p>
          <a:p>
            <a:r>
              <a:rPr lang="en-US" b="1" dirty="0" smtClean="0"/>
              <a:t>Observed</a:t>
            </a:r>
            <a:r>
              <a:rPr lang="en-US" dirty="0" smtClean="0"/>
              <a:t> number of species</a:t>
            </a:r>
            <a:endParaRPr lang="en-US" dirty="0"/>
          </a:p>
        </p:txBody>
      </p:sp>
    </p:spTree>
    <p:extLst>
      <p:ext uri="{BB962C8B-B14F-4D97-AF65-F5344CB8AC3E}">
        <p14:creationId xmlns:p14="http://schemas.microsoft.com/office/powerpoint/2010/main" val="1789612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xmlns="" id="{F2A4F72B-C11A-43F4-8CF9-2473A175BBB4}"/>
              </a:ext>
            </a:extLst>
          </p:cNvPr>
          <p:cNvGrpSpPr/>
          <p:nvPr/>
        </p:nvGrpSpPr>
        <p:grpSpPr>
          <a:xfrm>
            <a:off x="4520711" y="2339835"/>
            <a:ext cx="302243" cy="384026"/>
            <a:chOff x="3081337" y="504825"/>
            <a:chExt cx="404813" cy="514350"/>
          </a:xfrm>
        </p:grpSpPr>
        <p:cxnSp>
          <p:nvCxnSpPr>
            <p:cNvPr id="45" name="Straight Arrow Connector 44">
              <a:extLst>
                <a:ext uri="{FF2B5EF4-FFF2-40B4-BE49-F238E27FC236}">
                  <a16:creationId xmlns:a16="http://schemas.microsoft.com/office/drawing/2014/main" xmlns=""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6" name="Teardrop 45">
              <a:extLst>
                <a:ext uri="{FF2B5EF4-FFF2-40B4-BE49-F238E27FC236}">
                  <a16:creationId xmlns:a16="http://schemas.microsoft.com/office/drawing/2014/main" xmlns=""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ardrop 46">
              <a:extLst>
                <a:ext uri="{FF2B5EF4-FFF2-40B4-BE49-F238E27FC236}">
                  <a16:creationId xmlns:a16="http://schemas.microsoft.com/office/drawing/2014/main" xmlns=""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xmlns="" id="{D8B3804B-1FB9-4CA8-B0D3-781FAA6548E8}"/>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(1)</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983B351E-2472-4489-9D5B-F0345C440812}"/>
              </a:ext>
            </a:extLst>
          </p:cNvPr>
          <p:cNvSpPr txBox="1"/>
          <p:nvPr/>
        </p:nvSpPr>
        <p:spPr>
          <a:xfrm>
            <a:off x="8031135" y="204366"/>
            <a:ext cx="397948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Germination efficiency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Time required to reach selected phenology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Measurement of plant traits</a:t>
            </a:r>
          </a:p>
        </p:txBody>
      </p:sp>
      <p:cxnSp>
        <p:nvCxnSpPr>
          <p:cNvPr id="7" name="Straight Connector 6">
            <a:extLst>
              <a:ext uri="{FF2B5EF4-FFF2-40B4-BE49-F238E27FC236}">
                <a16:creationId xmlns:a16="http://schemas.microsoft.com/office/drawing/2014/main" xmlns="" id="{F7EDEC86-5CF2-4E15-8044-56F8FE985A85}"/>
              </a:ext>
            </a:extLst>
          </p:cNvPr>
          <p:cNvCxnSpPr>
            <a:cxnSpLocks/>
          </p:cNvCxnSpPr>
          <p:nvPr/>
        </p:nvCxnSpPr>
        <p:spPr>
          <a:xfrm>
            <a:off x="282663" y="4751849"/>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xmlns="" id="{4D71ECD9-BAE7-4547-B711-56EE038DAF7E}"/>
              </a:ext>
            </a:extLst>
          </p:cNvPr>
          <p:cNvCxnSpPr>
            <a:cxnSpLocks/>
          </p:cNvCxnSpPr>
          <p:nvPr/>
        </p:nvCxnSpPr>
        <p:spPr>
          <a:xfrm>
            <a:off x="1706231"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C8E1081-9BD5-4756-946E-D1B5D41A78E9}"/>
              </a:ext>
            </a:extLst>
          </p:cNvPr>
          <p:cNvCxnSpPr>
            <a:cxnSpLocks/>
          </p:cNvCxnSpPr>
          <p:nvPr/>
        </p:nvCxnSpPr>
        <p:spPr>
          <a:xfrm>
            <a:off x="983646"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540D2C5A-7FE6-4293-A1AF-78167D77D5B3}"/>
              </a:ext>
            </a:extLst>
          </p:cNvPr>
          <p:cNvSpPr txBox="1"/>
          <p:nvPr/>
        </p:nvSpPr>
        <p:spPr>
          <a:xfrm>
            <a:off x="975952" y="4753447"/>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xmlns="" id="{59B28518-59C6-40E0-8E80-6254856EBCB5}"/>
              </a:ext>
            </a:extLst>
          </p:cNvPr>
          <p:cNvCxnSpPr>
            <a:cxnSpLocks/>
          </p:cNvCxnSpPr>
          <p:nvPr/>
        </p:nvCxnSpPr>
        <p:spPr>
          <a:xfrm>
            <a:off x="3871834" y="4525550"/>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C5947F9-B1E9-4F72-B5EC-AB7A2494CD01}"/>
              </a:ext>
            </a:extLst>
          </p:cNvPr>
          <p:cNvSpPr txBox="1"/>
          <p:nvPr/>
        </p:nvSpPr>
        <p:spPr>
          <a:xfrm>
            <a:off x="2300763" y="4778562"/>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xmlns="" id="{64BC295F-F57B-401C-8966-9FFD436C837D}"/>
              </a:ext>
            </a:extLst>
          </p:cNvPr>
          <p:cNvSpPr txBox="1"/>
          <p:nvPr/>
        </p:nvSpPr>
        <p:spPr>
          <a:xfrm>
            <a:off x="5911477" y="4785563"/>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xmlns="" id="{DDD7AA29-DCFE-48B7-AAB1-7DA424A6FA6F}"/>
              </a:ext>
            </a:extLst>
          </p:cNvPr>
          <p:cNvCxnSpPr>
            <a:cxnSpLocks/>
          </p:cNvCxnSpPr>
          <p:nvPr/>
        </p:nvCxnSpPr>
        <p:spPr>
          <a:xfrm>
            <a:off x="8343299" y="4520739"/>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3ACF8E71-BB5D-4A62-B7CB-7E860A6E5F41}"/>
              </a:ext>
            </a:extLst>
          </p:cNvPr>
          <p:cNvSpPr txBox="1"/>
          <p:nvPr/>
        </p:nvSpPr>
        <p:spPr>
          <a:xfrm>
            <a:off x="10018406" y="4785563"/>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xmlns="" id="{D554E255-1EF6-4486-AC94-78B9E2F20471}"/>
              </a:ext>
            </a:extLst>
          </p:cNvPr>
          <p:cNvSpPr txBox="1"/>
          <p:nvPr/>
        </p:nvSpPr>
        <p:spPr>
          <a:xfrm>
            <a:off x="969742" y="4483732"/>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xmlns="" id="{D0300331-D039-45B9-9564-4AD4BD0EC464}"/>
              </a:ext>
            </a:extLst>
          </p:cNvPr>
          <p:cNvSpPr txBox="1"/>
          <p:nvPr/>
        </p:nvSpPr>
        <p:spPr>
          <a:xfrm>
            <a:off x="2439759" y="4485610"/>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xmlns="" id="{8590B138-1999-416E-8B95-750380B621F8}"/>
              </a:ext>
            </a:extLst>
          </p:cNvPr>
          <p:cNvSpPr txBox="1"/>
          <p:nvPr/>
        </p:nvSpPr>
        <p:spPr>
          <a:xfrm>
            <a:off x="7198724" y="4488322"/>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xmlns="" id="{16061812-E679-4001-A274-9F099D220319}"/>
              </a:ext>
            </a:extLst>
          </p:cNvPr>
          <p:cNvSpPr txBox="1"/>
          <p:nvPr/>
        </p:nvSpPr>
        <p:spPr>
          <a:xfrm>
            <a:off x="10007694" y="4531353"/>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xmlns="" id="{19245B7A-622F-4D23-82EA-3CC7466E6973}"/>
              </a:ext>
            </a:extLst>
          </p:cNvPr>
          <p:cNvSpPr txBox="1"/>
          <p:nvPr/>
        </p:nvSpPr>
        <p:spPr>
          <a:xfrm>
            <a:off x="759706" y="2518429"/>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xmlns="" id="{EE35510C-4F2D-424B-AE56-E2BB25586441}"/>
              </a:ext>
            </a:extLst>
          </p:cNvPr>
          <p:cNvCxnSpPr/>
          <p:nvPr/>
        </p:nvCxnSpPr>
        <p:spPr>
          <a:xfrm>
            <a:off x="1853442" y="3061587"/>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9">
            <a:extLst>
              <a:ext uri="{FF2B5EF4-FFF2-40B4-BE49-F238E27FC236}">
                <a16:creationId xmlns:a16="http://schemas.microsoft.com/office/drawing/2014/main" xmlns="" id="{6DE05CD0-8636-4802-8B39-A4E26425ADE7}"/>
              </a:ext>
            </a:extLst>
          </p:cNvPr>
          <p:cNvGraphicFramePr>
            <a:graphicFrameLocks noGrp="1"/>
          </p:cNvGraphicFramePr>
          <p:nvPr/>
        </p:nvGraphicFramePr>
        <p:xfrm>
          <a:off x="2599267" y="2669233"/>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a16="http://schemas.microsoft.com/office/drawing/2014/main" xmlns="" val="65344100"/>
                    </a:ext>
                  </a:extLst>
                </a:gridCol>
                <a:gridCol w="322470">
                  <a:extLst>
                    <a:ext uri="{9D8B030D-6E8A-4147-A177-3AD203B41FA5}">
                      <a16:colId xmlns:a16="http://schemas.microsoft.com/office/drawing/2014/main" xmlns=""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a16="http://schemas.microsoft.com/office/drawing/2014/main" xmlns="" val="668420185"/>
                  </a:ext>
                </a:extLst>
              </a:tr>
            </a:tbl>
          </a:graphicData>
        </a:graphic>
      </p:graphicFrame>
      <p:sp>
        <p:nvSpPr>
          <p:cNvPr id="28" name="TextBox 27">
            <a:extLst>
              <a:ext uri="{FF2B5EF4-FFF2-40B4-BE49-F238E27FC236}">
                <a16:creationId xmlns:a16="http://schemas.microsoft.com/office/drawing/2014/main" xmlns="" id="{B7B5109C-FE01-4FE0-8045-FC3D572B1821}"/>
              </a:ext>
            </a:extLst>
          </p:cNvPr>
          <p:cNvSpPr txBox="1"/>
          <p:nvPr/>
        </p:nvSpPr>
        <p:spPr>
          <a:xfrm>
            <a:off x="2019438" y="2134497"/>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xmlns="" id="{AF970B5E-5F0A-4FE5-A8AF-2548031D3979}"/>
              </a:ext>
            </a:extLst>
          </p:cNvPr>
          <p:cNvSpPr txBox="1"/>
          <p:nvPr/>
        </p:nvSpPr>
        <p:spPr>
          <a:xfrm>
            <a:off x="1758398" y="3882951"/>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0" name="TextBox 29">
            <a:extLst>
              <a:ext uri="{FF2B5EF4-FFF2-40B4-BE49-F238E27FC236}">
                <a16:creationId xmlns:a16="http://schemas.microsoft.com/office/drawing/2014/main" xmlns="" id="{5FD33F86-9D43-457A-9C01-0882DB4BC257}"/>
              </a:ext>
            </a:extLst>
          </p:cNvPr>
          <p:cNvSpPr txBox="1"/>
          <p:nvPr/>
        </p:nvSpPr>
        <p:spPr>
          <a:xfrm>
            <a:off x="106577" y="831569"/>
            <a:ext cx="4518139"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Made in “rounds” of plants, </a:t>
            </a:r>
            <a:r>
              <a:rPr kumimoji="0" lang="en-US" sz="1400" b="0" i="1" u="none" strike="noStrike" kern="1200" cap="none" spc="0" normalizeH="0" baseline="0" noProof="0">
                <a:ln>
                  <a:noFill/>
                </a:ln>
                <a:solidFill>
                  <a:prstClr val="black"/>
                </a:solidFill>
                <a:effectLst/>
                <a:uLnTx/>
                <a:uFillTx/>
                <a:latin typeface="Calibri" panose="020F0502020204030204"/>
                <a:ea typeface="+mn-ea"/>
                <a:cs typeface="+mn-cs"/>
              </a:rPr>
              <a:t>i.e.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 species at a time + reference B. oleracea – Rivera (coated)</a:t>
            </a:r>
          </a:p>
        </p:txBody>
      </p:sp>
      <p:sp>
        <p:nvSpPr>
          <p:cNvPr id="32" name="TextBox 31">
            <a:extLst>
              <a:ext uri="{FF2B5EF4-FFF2-40B4-BE49-F238E27FC236}">
                <a16:creationId xmlns:a16="http://schemas.microsoft.com/office/drawing/2014/main" xmlns="" id="{55874D50-5202-487A-A060-747BEE159B14}"/>
              </a:ext>
            </a:extLst>
          </p:cNvPr>
          <p:cNvSpPr txBox="1"/>
          <p:nvPr/>
        </p:nvSpPr>
        <p:spPr>
          <a:xfrm>
            <a:off x="5167162" y="1751991"/>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xmlns="" id="{3509C760-9822-4FC8-ABEB-F791B0E9E074}"/>
              </a:ext>
            </a:extLst>
          </p:cNvPr>
          <p:cNvSpPr txBox="1"/>
          <p:nvPr/>
        </p:nvSpPr>
        <p:spPr>
          <a:xfrm>
            <a:off x="4276642" y="3831926"/>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5" name="TextBox 34">
            <a:extLst>
              <a:ext uri="{FF2B5EF4-FFF2-40B4-BE49-F238E27FC236}">
                <a16:creationId xmlns:a16="http://schemas.microsoft.com/office/drawing/2014/main" xmlns="" id="{DAFB81FF-E94E-4662-BAA7-2BF0149F2806}"/>
              </a:ext>
            </a:extLst>
          </p:cNvPr>
          <p:cNvSpPr txBox="1"/>
          <p:nvPr/>
        </p:nvSpPr>
        <p:spPr>
          <a:xfrm>
            <a:off x="6323885" y="3999554"/>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62" name="Straight Arrow Connector 61">
            <a:extLst>
              <a:ext uri="{FF2B5EF4-FFF2-40B4-BE49-F238E27FC236}">
                <a16:creationId xmlns:a16="http://schemas.microsoft.com/office/drawing/2014/main" xmlns="" id="{73D02D5D-07E5-4630-ACFA-974A02DBF04F}"/>
              </a:ext>
            </a:extLst>
          </p:cNvPr>
          <p:cNvCxnSpPr/>
          <p:nvPr/>
        </p:nvCxnSpPr>
        <p:spPr>
          <a:xfrm>
            <a:off x="3705838" y="3034685"/>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xmlns="" id="{6758175A-1ADD-4974-9490-FE87FEEB9F17}"/>
              </a:ext>
            </a:extLst>
          </p:cNvPr>
          <p:cNvGrpSpPr/>
          <p:nvPr/>
        </p:nvGrpSpPr>
        <p:grpSpPr>
          <a:xfrm>
            <a:off x="4422809" y="2340938"/>
            <a:ext cx="1178286" cy="984501"/>
            <a:chOff x="3640621" y="2607166"/>
            <a:chExt cx="1178286" cy="984501"/>
          </a:xfrm>
        </p:grpSpPr>
        <p:grpSp>
          <p:nvGrpSpPr>
            <p:cNvPr id="33" name="Group 32">
              <a:extLst>
                <a:ext uri="{FF2B5EF4-FFF2-40B4-BE49-F238E27FC236}">
                  <a16:creationId xmlns:a16="http://schemas.microsoft.com/office/drawing/2014/main" xmlns="" id="{B15E3912-126D-4D13-856A-8C58FD10ED7D}"/>
                </a:ext>
              </a:extLst>
            </p:cNvPr>
            <p:cNvGrpSpPr/>
            <p:nvPr/>
          </p:nvGrpSpPr>
          <p:grpSpPr>
            <a:xfrm>
              <a:off x="3640621" y="2876266"/>
              <a:ext cx="1178286" cy="715401"/>
              <a:chOff x="3929871" y="2740293"/>
              <a:chExt cx="1178286" cy="715401"/>
            </a:xfrm>
          </p:grpSpPr>
          <p:sp>
            <p:nvSpPr>
              <p:cNvPr id="55" name="Trapezoid 54">
                <a:extLst>
                  <a:ext uri="{FF2B5EF4-FFF2-40B4-BE49-F238E27FC236}">
                    <a16:creationId xmlns:a16="http://schemas.microsoft.com/office/drawing/2014/main" xmlns=""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rapezoid 55">
                <a:extLst>
                  <a:ext uri="{FF2B5EF4-FFF2-40B4-BE49-F238E27FC236}">
                    <a16:creationId xmlns:a16="http://schemas.microsoft.com/office/drawing/2014/main" xmlns=""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xmlns=""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xmlns=""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xmlns="" id="{5F6D3914-8B09-41DA-9411-1B57AFEF70EA}"/>
                  </a:ext>
                </a:extLst>
              </p:cNvPr>
              <p:cNvGrpSpPr/>
              <p:nvPr/>
            </p:nvGrpSpPr>
            <p:grpSpPr>
              <a:xfrm>
                <a:off x="3929871" y="3134931"/>
                <a:ext cx="1178286" cy="320763"/>
                <a:chOff x="1257632" y="3078850"/>
                <a:chExt cx="1178286" cy="320763"/>
              </a:xfrm>
            </p:grpSpPr>
            <p:sp>
              <p:nvSpPr>
                <p:cNvPr id="60" name="TextBox 59">
                  <a:extLst>
                    <a:ext uri="{FF2B5EF4-FFF2-40B4-BE49-F238E27FC236}">
                      <a16:creationId xmlns:a16="http://schemas.microsoft.com/office/drawing/2014/main" xmlns=""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xmlns=""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63" name="Group 62">
              <a:extLst>
                <a:ext uri="{FF2B5EF4-FFF2-40B4-BE49-F238E27FC236}">
                  <a16:creationId xmlns:a16="http://schemas.microsoft.com/office/drawing/2014/main" xmlns="" id="{EAA6C5C4-E525-4A7E-A72E-EE54D8262F2F}"/>
                </a:ext>
              </a:extLst>
            </p:cNvPr>
            <p:cNvGrpSpPr/>
            <p:nvPr/>
          </p:nvGrpSpPr>
          <p:grpSpPr>
            <a:xfrm>
              <a:off x="4424240" y="2607166"/>
              <a:ext cx="302243" cy="384026"/>
              <a:chOff x="3081337" y="504825"/>
              <a:chExt cx="404813" cy="514350"/>
            </a:xfrm>
          </p:grpSpPr>
          <p:cxnSp>
            <p:nvCxnSpPr>
              <p:cNvPr id="64" name="Straight Arrow Connector 63">
                <a:extLst>
                  <a:ext uri="{FF2B5EF4-FFF2-40B4-BE49-F238E27FC236}">
                    <a16:creationId xmlns:a16="http://schemas.microsoft.com/office/drawing/2014/main" xmlns=""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5" name="Teardrop 64">
                <a:extLst>
                  <a:ext uri="{FF2B5EF4-FFF2-40B4-BE49-F238E27FC236}">
                    <a16:creationId xmlns:a16="http://schemas.microsoft.com/office/drawing/2014/main" xmlns=""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ardrop 65">
                <a:extLst>
                  <a:ext uri="{FF2B5EF4-FFF2-40B4-BE49-F238E27FC236}">
                    <a16:creationId xmlns:a16="http://schemas.microsoft.com/office/drawing/2014/main" xmlns=""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xmlns="" id="{4D57A273-9F74-44C9-BE51-33F2BBD6A17F}"/>
              </a:ext>
            </a:extLst>
          </p:cNvPr>
          <p:cNvGrpSpPr/>
          <p:nvPr/>
        </p:nvGrpSpPr>
        <p:grpSpPr>
          <a:xfrm>
            <a:off x="6432166" y="2646830"/>
            <a:ext cx="1178285" cy="715401"/>
            <a:chOff x="3929872" y="2740293"/>
            <a:chExt cx="1178285" cy="715401"/>
          </a:xfrm>
        </p:grpSpPr>
        <p:sp>
          <p:nvSpPr>
            <p:cNvPr id="74" name="Trapezoid 73">
              <a:extLst>
                <a:ext uri="{FF2B5EF4-FFF2-40B4-BE49-F238E27FC236}">
                  <a16:creationId xmlns:a16="http://schemas.microsoft.com/office/drawing/2014/main" xmlns=""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rapezoid 74">
              <a:extLst>
                <a:ext uri="{FF2B5EF4-FFF2-40B4-BE49-F238E27FC236}">
                  <a16:creationId xmlns:a16="http://schemas.microsoft.com/office/drawing/2014/main" xmlns=""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xmlns=""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xmlns=""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xmlns="" id="{8155EDFE-8099-4531-94E2-C6EB767EEA71}"/>
                </a:ext>
              </a:extLst>
            </p:cNvPr>
            <p:cNvGrpSpPr/>
            <p:nvPr/>
          </p:nvGrpSpPr>
          <p:grpSpPr>
            <a:xfrm>
              <a:off x="3929872" y="3134931"/>
              <a:ext cx="1178285" cy="320763"/>
              <a:chOff x="1257633" y="3078850"/>
              <a:chExt cx="1178285" cy="320763"/>
            </a:xfrm>
          </p:grpSpPr>
          <p:sp>
            <p:nvSpPr>
              <p:cNvPr id="79" name="TextBox 78">
                <a:extLst>
                  <a:ext uri="{FF2B5EF4-FFF2-40B4-BE49-F238E27FC236}">
                    <a16:creationId xmlns:a16="http://schemas.microsoft.com/office/drawing/2014/main" xmlns=""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xmlns=""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xmlns="" id="{BC2AA992-2E64-43BC-BF3E-688ECC8954EF}"/>
              </a:ext>
            </a:extLst>
          </p:cNvPr>
          <p:cNvGrpSpPr/>
          <p:nvPr/>
        </p:nvGrpSpPr>
        <p:grpSpPr>
          <a:xfrm>
            <a:off x="7215784" y="2377730"/>
            <a:ext cx="302243" cy="384026"/>
            <a:chOff x="3081337" y="504825"/>
            <a:chExt cx="404813" cy="514350"/>
          </a:xfrm>
        </p:grpSpPr>
        <p:cxnSp>
          <p:nvCxnSpPr>
            <p:cNvPr id="71" name="Straight Arrow Connector 70">
              <a:extLst>
                <a:ext uri="{FF2B5EF4-FFF2-40B4-BE49-F238E27FC236}">
                  <a16:creationId xmlns:a16="http://schemas.microsoft.com/office/drawing/2014/main" xmlns=""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2" name="Teardrop 71">
              <a:extLst>
                <a:ext uri="{FF2B5EF4-FFF2-40B4-BE49-F238E27FC236}">
                  <a16:creationId xmlns:a16="http://schemas.microsoft.com/office/drawing/2014/main" xmlns=""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ardrop 72">
              <a:extLst>
                <a:ext uri="{FF2B5EF4-FFF2-40B4-BE49-F238E27FC236}">
                  <a16:creationId xmlns:a16="http://schemas.microsoft.com/office/drawing/2014/main" xmlns=""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xmlns="" id="{2EE81082-4ED7-4D18-AEA9-BE87884F3E63}"/>
              </a:ext>
            </a:extLst>
          </p:cNvPr>
          <p:cNvGrpSpPr/>
          <p:nvPr/>
        </p:nvGrpSpPr>
        <p:grpSpPr>
          <a:xfrm>
            <a:off x="6520852" y="2397570"/>
            <a:ext cx="302243" cy="384026"/>
            <a:chOff x="3081337" y="504825"/>
            <a:chExt cx="404813" cy="514350"/>
          </a:xfrm>
        </p:grpSpPr>
        <p:cxnSp>
          <p:nvCxnSpPr>
            <p:cNvPr id="82" name="Straight Arrow Connector 81">
              <a:extLst>
                <a:ext uri="{FF2B5EF4-FFF2-40B4-BE49-F238E27FC236}">
                  <a16:creationId xmlns:a16="http://schemas.microsoft.com/office/drawing/2014/main" xmlns=""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3" name="Teardrop 82">
              <a:extLst>
                <a:ext uri="{FF2B5EF4-FFF2-40B4-BE49-F238E27FC236}">
                  <a16:creationId xmlns:a16="http://schemas.microsoft.com/office/drawing/2014/main" xmlns=""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ardrop 83">
              <a:extLst>
                <a:ext uri="{FF2B5EF4-FFF2-40B4-BE49-F238E27FC236}">
                  <a16:creationId xmlns:a16="http://schemas.microsoft.com/office/drawing/2014/main" xmlns=""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xmlns="" id="{90D85185-D6F7-4757-A6BC-19CC32830D0B}"/>
              </a:ext>
            </a:extLst>
          </p:cNvPr>
          <p:cNvGrpSpPr/>
          <p:nvPr/>
        </p:nvGrpSpPr>
        <p:grpSpPr>
          <a:xfrm>
            <a:off x="5769811" y="2357945"/>
            <a:ext cx="479619" cy="971515"/>
            <a:chOff x="7329576" y="2139797"/>
            <a:chExt cx="479619" cy="971515"/>
          </a:xfrm>
        </p:grpSpPr>
        <p:sp>
          <p:nvSpPr>
            <p:cNvPr id="92" name="Trapezoid 91">
              <a:extLst>
                <a:ext uri="{FF2B5EF4-FFF2-40B4-BE49-F238E27FC236}">
                  <a16:creationId xmlns:a16="http://schemas.microsoft.com/office/drawing/2014/main" xmlns=""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xmlns=""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xmlns=""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xmlns="" id="{A7014A3D-5131-4E63-8321-969D48F1E1F5}"/>
                </a:ext>
              </a:extLst>
            </p:cNvPr>
            <p:cNvGrpSpPr/>
            <p:nvPr/>
          </p:nvGrpSpPr>
          <p:grpSpPr>
            <a:xfrm>
              <a:off x="7414528" y="2139797"/>
              <a:ext cx="302243" cy="384026"/>
              <a:chOff x="3081337" y="504825"/>
              <a:chExt cx="404813" cy="514350"/>
            </a:xfrm>
          </p:grpSpPr>
          <p:cxnSp>
            <p:nvCxnSpPr>
              <p:cNvPr id="88" name="Straight Arrow Connector 87">
                <a:extLst>
                  <a:ext uri="{FF2B5EF4-FFF2-40B4-BE49-F238E27FC236}">
                    <a16:creationId xmlns:a16="http://schemas.microsoft.com/office/drawing/2014/main" xmlns=""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89" name="Teardrop 88">
                <a:extLst>
                  <a:ext uri="{FF2B5EF4-FFF2-40B4-BE49-F238E27FC236}">
                    <a16:creationId xmlns:a16="http://schemas.microsoft.com/office/drawing/2014/main" xmlns=""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ardrop 89">
                <a:extLst>
                  <a:ext uri="{FF2B5EF4-FFF2-40B4-BE49-F238E27FC236}">
                    <a16:creationId xmlns:a16="http://schemas.microsoft.com/office/drawing/2014/main" xmlns=""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9" name="Group 98">
            <a:extLst>
              <a:ext uri="{FF2B5EF4-FFF2-40B4-BE49-F238E27FC236}">
                <a16:creationId xmlns:a16="http://schemas.microsoft.com/office/drawing/2014/main" xmlns="" id="{8127D062-1099-491B-80C4-DD73F9533E80}"/>
              </a:ext>
            </a:extLst>
          </p:cNvPr>
          <p:cNvGrpSpPr/>
          <p:nvPr/>
        </p:nvGrpSpPr>
        <p:grpSpPr>
          <a:xfrm>
            <a:off x="7766490" y="2379082"/>
            <a:ext cx="479619" cy="971515"/>
            <a:chOff x="7329576" y="2139797"/>
            <a:chExt cx="479619" cy="971515"/>
          </a:xfrm>
        </p:grpSpPr>
        <p:sp>
          <p:nvSpPr>
            <p:cNvPr id="100" name="Trapezoid 99">
              <a:extLst>
                <a:ext uri="{FF2B5EF4-FFF2-40B4-BE49-F238E27FC236}">
                  <a16:creationId xmlns:a16="http://schemas.microsoft.com/office/drawing/2014/main" xmlns=""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xmlns=""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xmlns=""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xmlns="" id="{745D0B72-BDAE-4C71-9BBA-60B74B674C93}"/>
                </a:ext>
              </a:extLst>
            </p:cNvPr>
            <p:cNvGrpSpPr/>
            <p:nvPr/>
          </p:nvGrpSpPr>
          <p:grpSpPr>
            <a:xfrm>
              <a:off x="7414528" y="2139797"/>
              <a:ext cx="302243" cy="384026"/>
              <a:chOff x="3081337" y="504825"/>
              <a:chExt cx="404813" cy="514350"/>
            </a:xfrm>
          </p:grpSpPr>
          <p:cxnSp>
            <p:nvCxnSpPr>
              <p:cNvPr id="104" name="Straight Arrow Connector 103">
                <a:extLst>
                  <a:ext uri="{FF2B5EF4-FFF2-40B4-BE49-F238E27FC236}">
                    <a16:creationId xmlns:a16="http://schemas.microsoft.com/office/drawing/2014/main" xmlns=""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05" name="Teardrop 104">
                <a:extLst>
                  <a:ext uri="{FF2B5EF4-FFF2-40B4-BE49-F238E27FC236}">
                    <a16:creationId xmlns:a16="http://schemas.microsoft.com/office/drawing/2014/main" xmlns=""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ardrop 105">
                <a:extLst>
                  <a:ext uri="{FF2B5EF4-FFF2-40B4-BE49-F238E27FC236}">
                    <a16:creationId xmlns:a16="http://schemas.microsoft.com/office/drawing/2014/main" xmlns=""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TextBox 106">
            <a:extLst>
              <a:ext uri="{FF2B5EF4-FFF2-40B4-BE49-F238E27FC236}">
                <a16:creationId xmlns:a16="http://schemas.microsoft.com/office/drawing/2014/main" xmlns="" id="{2246EBDA-4EE4-4992-98BA-9AEC8B7CA870}"/>
              </a:ext>
            </a:extLst>
          </p:cNvPr>
          <p:cNvSpPr txBox="1"/>
          <p:nvPr/>
        </p:nvSpPr>
        <p:spPr>
          <a:xfrm>
            <a:off x="2231389" y="3364668"/>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xmlns="" id="{76EC02D2-2731-4B79-9628-53B8D83B4B9E}"/>
              </a:ext>
            </a:extLst>
          </p:cNvPr>
          <p:cNvSpPr txBox="1"/>
          <p:nvPr/>
        </p:nvSpPr>
        <p:spPr>
          <a:xfrm>
            <a:off x="6305326" y="3635111"/>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109" name="Straight Arrow Connector 108">
            <a:extLst>
              <a:ext uri="{FF2B5EF4-FFF2-40B4-BE49-F238E27FC236}">
                <a16:creationId xmlns:a16="http://schemas.microsoft.com/office/drawing/2014/main" xmlns="" id="{E5E4FDCC-55C4-4BE5-AAC7-F49622B6C8DA}"/>
              </a:ext>
            </a:extLst>
          </p:cNvPr>
          <p:cNvCxnSpPr/>
          <p:nvPr/>
        </p:nvCxnSpPr>
        <p:spPr>
          <a:xfrm>
            <a:off x="8342493" y="28543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xmlns="" id="{B88B0F24-8BAB-4E59-BB99-19555D0B2B79}"/>
              </a:ext>
            </a:extLst>
          </p:cNvPr>
          <p:cNvSpPr txBox="1"/>
          <p:nvPr/>
        </p:nvSpPr>
        <p:spPr>
          <a:xfrm>
            <a:off x="10139190" y="1809391"/>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4" name="Picture 123" descr="A picture containing knife, plant&#10;&#10;Description automatically generated">
            <a:extLst>
              <a:ext uri="{FF2B5EF4-FFF2-40B4-BE49-F238E27FC236}">
                <a16:creationId xmlns:a16="http://schemas.microsoft.com/office/drawing/2014/main" xmlns="" id="{159EA83E-0428-4E01-A1EB-21AB8DF7C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331377">
            <a:off x="11523285" y="2292408"/>
            <a:ext cx="360000" cy="594600"/>
          </a:xfrm>
          <a:prstGeom prst="rect">
            <a:avLst/>
          </a:prstGeom>
        </p:spPr>
      </p:pic>
      <p:sp>
        <p:nvSpPr>
          <p:cNvPr id="111" name="TextBox 110">
            <a:extLst>
              <a:ext uri="{FF2B5EF4-FFF2-40B4-BE49-F238E27FC236}">
                <a16:creationId xmlns:a16="http://schemas.microsoft.com/office/drawing/2014/main" xmlns="" id="{DE97A1B6-1CD2-4235-BAAF-77A5788A8E15}"/>
              </a:ext>
            </a:extLst>
          </p:cNvPr>
          <p:cNvSpPr txBox="1"/>
          <p:nvPr/>
        </p:nvSpPr>
        <p:spPr>
          <a:xfrm>
            <a:off x="10773817" y="3673157"/>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xmlns="" id="{29631EDD-E08F-4B03-9D09-7ED8A99ADCC2}"/>
              </a:ext>
            </a:extLst>
          </p:cNvPr>
          <p:cNvGrpSpPr/>
          <p:nvPr/>
        </p:nvGrpSpPr>
        <p:grpSpPr>
          <a:xfrm>
            <a:off x="11223755" y="2402308"/>
            <a:ext cx="383992" cy="635483"/>
            <a:chOff x="7380063" y="2139797"/>
            <a:chExt cx="383992" cy="635483"/>
          </a:xfrm>
        </p:grpSpPr>
        <p:sp>
          <p:nvSpPr>
            <p:cNvPr id="113" name="Trapezoid 112">
              <a:extLst>
                <a:ext uri="{FF2B5EF4-FFF2-40B4-BE49-F238E27FC236}">
                  <a16:creationId xmlns:a16="http://schemas.microsoft.com/office/drawing/2014/main" xmlns=""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xmlns=""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xmlns="" id="{443D2828-3B36-42FF-8AC6-7A850BF905D3}"/>
                </a:ext>
              </a:extLst>
            </p:cNvPr>
            <p:cNvGrpSpPr/>
            <p:nvPr/>
          </p:nvGrpSpPr>
          <p:grpSpPr>
            <a:xfrm>
              <a:off x="7414528" y="2139797"/>
              <a:ext cx="302243" cy="384026"/>
              <a:chOff x="3081337" y="504825"/>
              <a:chExt cx="404813" cy="514350"/>
            </a:xfrm>
          </p:grpSpPr>
          <p:cxnSp>
            <p:nvCxnSpPr>
              <p:cNvPr id="117" name="Straight Arrow Connector 116">
                <a:extLst>
                  <a:ext uri="{FF2B5EF4-FFF2-40B4-BE49-F238E27FC236}">
                    <a16:creationId xmlns:a16="http://schemas.microsoft.com/office/drawing/2014/main" xmlns=""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8" name="Teardrop 117">
                <a:extLst>
                  <a:ext uri="{FF2B5EF4-FFF2-40B4-BE49-F238E27FC236}">
                    <a16:creationId xmlns:a16="http://schemas.microsoft.com/office/drawing/2014/main" xmlns=""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ardrop 118">
                <a:extLst>
                  <a:ext uri="{FF2B5EF4-FFF2-40B4-BE49-F238E27FC236}">
                    <a16:creationId xmlns:a16="http://schemas.microsoft.com/office/drawing/2014/main" xmlns=""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21" name="Straight Connector 120">
            <a:extLst>
              <a:ext uri="{FF2B5EF4-FFF2-40B4-BE49-F238E27FC236}">
                <a16:creationId xmlns:a16="http://schemas.microsoft.com/office/drawing/2014/main" xmlns="" id="{C58057AF-C320-47D8-B422-F8AED8EAE082}"/>
              </a:ext>
            </a:extLst>
          </p:cNvPr>
          <p:cNvCxnSpPr>
            <a:cxnSpLocks/>
          </p:cNvCxnSpPr>
          <p:nvPr/>
        </p:nvCxnSpPr>
        <p:spPr>
          <a:xfrm>
            <a:off x="11706792"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xmlns="" id="{E8A9656B-30C9-463B-8DFE-A5C21D9E70BB}"/>
              </a:ext>
            </a:extLst>
          </p:cNvPr>
          <p:cNvSpPr txBox="1"/>
          <p:nvPr/>
        </p:nvSpPr>
        <p:spPr>
          <a:xfrm>
            <a:off x="5033861" y="3327020"/>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xmlns="" id="{D7151F91-C14A-4BF6-ADBA-24A5447F7ED3}"/>
              </a:ext>
            </a:extLst>
          </p:cNvPr>
          <p:cNvSpPr txBox="1"/>
          <p:nvPr/>
        </p:nvSpPr>
        <p:spPr>
          <a:xfrm>
            <a:off x="253171" y="5795932"/>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xmlns="" id="{7C723619-300E-42AB-92F8-B8FFB6762F85}"/>
              </a:ext>
            </a:extLst>
          </p:cNvPr>
          <p:cNvSpPr txBox="1"/>
          <p:nvPr/>
        </p:nvSpPr>
        <p:spPr>
          <a:xfrm>
            <a:off x="299850" y="4752251"/>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xmlns="" id="{F323DD0E-8FB8-465B-AAAB-8118C3758B7A}"/>
              </a:ext>
            </a:extLst>
          </p:cNvPr>
          <p:cNvCxnSpPr>
            <a:cxnSpLocks/>
          </p:cNvCxnSpPr>
          <p:nvPr/>
        </p:nvCxnSpPr>
        <p:spPr>
          <a:xfrm>
            <a:off x="283537" y="4493225"/>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xmlns="" id="{51527CC3-F64D-4C60-80E3-B2AF355D8EE6}"/>
              </a:ext>
            </a:extLst>
          </p:cNvPr>
          <p:cNvSpPr txBox="1"/>
          <p:nvPr/>
        </p:nvSpPr>
        <p:spPr>
          <a:xfrm>
            <a:off x="188597" y="4467441"/>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xmlns="" id="{F1117041-E5CD-473F-82C3-32DE290B7331}"/>
              </a:ext>
            </a:extLst>
          </p:cNvPr>
          <p:cNvSpPr txBox="1"/>
          <p:nvPr/>
        </p:nvSpPr>
        <p:spPr>
          <a:xfrm>
            <a:off x="55996" y="3615129"/>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xmlns="" id="{B068D098-4F84-45A9-AE0C-4F29D6A2E7AA}"/>
              </a:ext>
            </a:extLst>
          </p:cNvPr>
          <p:cNvCxnSpPr>
            <a:cxnSpLocks/>
          </p:cNvCxnSpPr>
          <p:nvPr/>
        </p:nvCxnSpPr>
        <p:spPr>
          <a:xfrm>
            <a:off x="11036757" y="4469811"/>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62117256-9347-4FDC-831E-F846E07573FF}"/>
              </a:ext>
            </a:extLst>
          </p:cNvPr>
          <p:cNvSpPr txBox="1"/>
          <p:nvPr/>
        </p:nvSpPr>
        <p:spPr>
          <a:xfrm>
            <a:off x="8818928" y="1436312"/>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xmlns="" id="{4187BC61-91C0-4313-9838-2B0DE41E62E6}"/>
              </a:ext>
            </a:extLst>
          </p:cNvPr>
          <p:cNvCxnSpPr>
            <a:cxnSpLocks/>
          </p:cNvCxnSpPr>
          <p:nvPr/>
        </p:nvCxnSpPr>
        <p:spPr>
          <a:xfrm>
            <a:off x="10525360" y="286701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BE521D19-466E-4264-9372-7709A350C073}"/>
              </a:ext>
            </a:extLst>
          </p:cNvPr>
          <p:cNvSpPr txBox="1"/>
          <p:nvPr/>
        </p:nvSpPr>
        <p:spPr>
          <a:xfrm>
            <a:off x="8819053" y="3786840"/>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xmlns="" id="{5F8B645F-0396-4153-B5CA-1C90BC137362}"/>
              </a:ext>
            </a:extLst>
          </p:cNvPr>
          <p:cNvSpPr txBox="1"/>
          <p:nvPr/>
        </p:nvSpPr>
        <p:spPr>
          <a:xfrm>
            <a:off x="8566644" y="4316915"/>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xmlns="" id="{BD79AAEF-3DD2-434B-A33A-8EE125BB0A08}"/>
              </a:ext>
            </a:extLst>
          </p:cNvPr>
          <p:cNvSpPr txBox="1"/>
          <p:nvPr/>
        </p:nvSpPr>
        <p:spPr>
          <a:xfrm>
            <a:off x="9369317" y="2412199"/>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xmlns="" id="{D51BE2C8-027B-475A-9D7B-7B3B4037CFE1}"/>
              </a:ext>
            </a:extLst>
          </p:cNvPr>
          <p:cNvGrpSpPr/>
          <p:nvPr/>
        </p:nvGrpSpPr>
        <p:grpSpPr>
          <a:xfrm>
            <a:off x="9459869" y="1774737"/>
            <a:ext cx="409617" cy="635483"/>
            <a:chOff x="9289076" y="2168875"/>
            <a:chExt cx="409617" cy="635483"/>
          </a:xfrm>
        </p:grpSpPr>
        <p:sp>
          <p:nvSpPr>
            <p:cNvPr id="143" name="Trapezoid 142">
              <a:extLst>
                <a:ext uri="{FF2B5EF4-FFF2-40B4-BE49-F238E27FC236}">
                  <a16:creationId xmlns:a16="http://schemas.microsoft.com/office/drawing/2014/main" xmlns=""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xmlns=""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46" name="Group 145">
              <a:extLst>
                <a:ext uri="{FF2B5EF4-FFF2-40B4-BE49-F238E27FC236}">
                  <a16:creationId xmlns:a16="http://schemas.microsoft.com/office/drawing/2014/main" xmlns="" id="{394937A4-C352-4D3C-9B3E-448992DAF454}"/>
                </a:ext>
              </a:extLst>
            </p:cNvPr>
            <p:cNvGrpSpPr/>
            <p:nvPr/>
          </p:nvGrpSpPr>
          <p:grpSpPr>
            <a:xfrm>
              <a:off x="9289076" y="2168875"/>
              <a:ext cx="404813" cy="384026"/>
              <a:chOff x="3081337" y="504825"/>
              <a:chExt cx="404813" cy="514350"/>
            </a:xfrm>
          </p:grpSpPr>
          <p:cxnSp>
            <p:nvCxnSpPr>
              <p:cNvPr id="147" name="Straight Arrow Connector 146">
                <a:extLst>
                  <a:ext uri="{FF2B5EF4-FFF2-40B4-BE49-F238E27FC236}">
                    <a16:creationId xmlns:a16="http://schemas.microsoft.com/office/drawing/2014/main" xmlns=""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48" name="Teardrop 147">
                <a:extLst>
                  <a:ext uri="{FF2B5EF4-FFF2-40B4-BE49-F238E27FC236}">
                    <a16:creationId xmlns:a16="http://schemas.microsoft.com/office/drawing/2014/main" xmlns=""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ardrop 148">
                <a:extLst>
                  <a:ext uri="{FF2B5EF4-FFF2-40B4-BE49-F238E27FC236}">
                    <a16:creationId xmlns:a16="http://schemas.microsoft.com/office/drawing/2014/main" xmlns=""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0" name="Group 149">
            <a:extLst>
              <a:ext uri="{FF2B5EF4-FFF2-40B4-BE49-F238E27FC236}">
                <a16:creationId xmlns:a16="http://schemas.microsoft.com/office/drawing/2014/main" xmlns="" id="{082EDAF4-F86D-4088-91E3-43B0A4F6F254}"/>
              </a:ext>
            </a:extLst>
          </p:cNvPr>
          <p:cNvGrpSpPr/>
          <p:nvPr/>
        </p:nvGrpSpPr>
        <p:grpSpPr>
          <a:xfrm>
            <a:off x="9052593" y="2852047"/>
            <a:ext cx="409617" cy="635483"/>
            <a:chOff x="9289076" y="2168875"/>
            <a:chExt cx="409617" cy="635483"/>
          </a:xfrm>
        </p:grpSpPr>
        <p:sp>
          <p:nvSpPr>
            <p:cNvPr id="151" name="Trapezoid 150">
              <a:extLst>
                <a:ext uri="{FF2B5EF4-FFF2-40B4-BE49-F238E27FC236}">
                  <a16:creationId xmlns:a16="http://schemas.microsoft.com/office/drawing/2014/main" xmlns=""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xmlns=""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xmlns="" id="{CE800E25-C448-4E42-98A3-48239E142936}"/>
                </a:ext>
              </a:extLst>
            </p:cNvPr>
            <p:cNvGrpSpPr/>
            <p:nvPr/>
          </p:nvGrpSpPr>
          <p:grpSpPr>
            <a:xfrm>
              <a:off x="9289076" y="2168875"/>
              <a:ext cx="404813" cy="384026"/>
              <a:chOff x="3081337" y="504825"/>
              <a:chExt cx="404813" cy="514350"/>
            </a:xfrm>
          </p:grpSpPr>
          <p:cxnSp>
            <p:nvCxnSpPr>
              <p:cNvPr id="154" name="Straight Arrow Connector 153">
                <a:extLst>
                  <a:ext uri="{FF2B5EF4-FFF2-40B4-BE49-F238E27FC236}">
                    <a16:creationId xmlns:a16="http://schemas.microsoft.com/office/drawing/2014/main" xmlns=""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55" name="Teardrop 154">
                <a:extLst>
                  <a:ext uri="{FF2B5EF4-FFF2-40B4-BE49-F238E27FC236}">
                    <a16:creationId xmlns:a16="http://schemas.microsoft.com/office/drawing/2014/main" xmlns=""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ardrop 155">
                <a:extLst>
                  <a:ext uri="{FF2B5EF4-FFF2-40B4-BE49-F238E27FC236}">
                    <a16:creationId xmlns:a16="http://schemas.microsoft.com/office/drawing/2014/main" xmlns=""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7" name="TextBox 156">
            <a:extLst>
              <a:ext uri="{FF2B5EF4-FFF2-40B4-BE49-F238E27FC236}">
                <a16:creationId xmlns:a16="http://schemas.microsoft.com/office/drawing/2014/main" xmlns="" id="{B463A3F9-8D01-4271-A026-CDC1A7B089FB}"/>
              </a:ext>
            </a:extLst>
          </p:cNvPr>
          <p:cNvSpPr txBox="1"/>
          <p:nvPr/>
        </p:nvSpPr>
        <p:spPr>
          <a:xfrm>
            <a:off x="9020865" y="3476371"/>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58" name="Group 157">
            <a:extLst>
              <a:ext uri="{FF2B5EF4-FFF2-40B4-BE49-F238E27FC236}">
                <a16:creationId xmlns:a16="http://schemas.microsoft.com/office/drawing/2014/main" xmlns="" id="{020F7757-0CCD-4B81-8F00-A2249F39AEAF}"/>
              </a:ext>
            </a:extLst>
          </p:cNvPr>
          <p:cNvGrpSpPr/>
          <p:nvPr/>
        </p:nvGrpSpPr>
        <p:grpSpPr>
          <a:xfrm>
            <a:off x="9735765" y="2852047"/>
            <a:ext cx="409617" cy="635483"/>
            <a:chOff x="9289076" y="2168875"/>
            <a:chExt cx="409617" cy="635483"/>
          </a:xfrm>
        </p:grpSpPr>
        <p:sp>
          <p:nvSpPr>
            <p:cNvPr id="159" name="Trapezoid 158">
              <a:extLst>
                <a:ext uri="{FF2B5EF4-FFF2-40B4-BE49-F238E27FC236}">
                  <a16:creationId xmlns:a16="http://schemas.microsoft.com/office/drawing/2014/main" xmlns=""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xmlns=""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1" name="Group 160">
              <a:extLst>
                <a:ext uri="{FF2B5EF4-FFF2-40B4-BE49-F238E27FC236}">
                  <a16:creationId xmlns:a16="http://schemas.microsoft.com/office/drawing/2014/main" xmlns="" id="{18BF7794-CA44-468E-847B-4D53AB49D872}"/>
                </a:ext>
              </a:extLst>
            </p:cNvPr>
            <p:cNvGrpSpPr/>
            <p:nvPr/>
          </p:nvGrpSpPr>
          <p:grpSpPr>
            <a:xfrm>
              <a:off x="9289076" y="2168875"/>
              <a:ext cx="404813" cy="384026"/>
              <a:chOff x="3081337" y="504825"/>
              <a:chExt cx="404813" cy="514350"/>
            </a:xfrm>
          </p:grpSpPr>
          <p:cxnSp>
            <p:nvCxnSpPr>
              <p:cNvPr id="162" name="Straight Arrow Connector 161">
                <a:extLst>
                  <a:ext uri="{FF2B5EF4-FFF2-40B4-BE49-F238E27FC236}">
                    <a16:creationId xmlns:a16="http://schemas.microsoft.com/office/drawing/2014/main" xmlns=""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63" name="Teardrop 162">
                <a:extLst>
                  <a:ext uri="{FF2B5EF4-FFF2-40B4-BE49-F238E27FC236}">
                    <a16:creationId xmlns:a16="http://schemas.microsoft.com/office/drawing/2014/main" xmlns=""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eardrop 163">
                <a:extLst>
                  <a:ext uri="{FF2B5EF4-FFF2-40B4-BE49-F238E27FC236}">
                    <a16:creationId xmlns:a16="http://schemas.microsoft.com/office/drawing/2014/main" xmlns=""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5" name="TextBox 164">
            <a:extLst>
              <a:ext uri="{FF2B5EF4-FFF2-40B4-BE49-F238E27FC236}">
                <a16:creationId xmlns:a16="http://schemas.microsoft.com/office/drawing/2014/main" xmlns="" id="{448FA8BB-43D4-4AAC-914A-B072E232BA1C}"/>
              </a:ext>
            </a:extLst>
          </p:cNvPr>
          <p:cNvSpPr txBox="1"/>
          <p:nvPr/>
        </p:nvSpPr>
        <p:spPr>
          <a:xfrm>
            <a:off x="9674914" y="3482720"/>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66" name="Straight Arrow Connector 165">
            <a:extLst>
              <a:ext uri="{FF2B5EF4-FFF2-40B4-BE49-F238E27FC236}">
                <a16:creationId xmlns:a16="http://schemas.microsoft.com/office/drawing/2014/main" xmlns="" id="{2B8BA4D1-AE39-449A-8116-3AB76A621D77}"/>
              </a:ext>
            </a:extLst>
          </p:cNvPr>
          <p:cNvCxnSpPr>
            <a:cxnSpLocks/>
          </p:cNvCxnSpPr>
          <p:nvPr/>
        </p:nvCxnSpPr>
        <p:spPr>
          <a:xfrm flipH="1">
            <a:off x="9372984" y="2651119"/>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xmlns="" id="{B70ED49F-4F89-4B50-A6FE-8084CF85DE7C}"/>
              </a:ext>
            </a:extLst>
          </p:cNvPr>
          <p:cNvCxnSpPr>
            <a:cxnSpLocks/>
          </p:cNvCxnSpPr>
          <p:nvPr/>
        </p:nvCxnSpPr>
        <p:spPr>
          <a:xfrm>
            <a:off x="9879192" y="2657469"/>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xmlns="" id="{D37008AE-59D4-4C6B-9141-592EA8E66FB4}"/>
              </a:ext>
            </a:extLst>
          </p:cNvPr>
          <p:cNvCxnSpPr>
            <a:cxnSpLocks/>
          </p:cNvCxnSpPr>
          <p:nvPr/>
        </p:nvCxnSpPr>
        <p:spPr>
          <a:xfrm>
            <a:off x="3612342" y="6060469"/>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xmlns="" id="{A1D25B37-437D-49A8-BDFC-F76FB15EDD60}"/>
              </a:ext>
            </a:extLst>
          </p:cNvPr>
          <p:cNvSpPr txBox="1"/>
          <p:nvPr/>
        </p:nvSpPr>
        <p:spPr>
          <a:xfrm>
            <a:off x="4077548" y="5896573"/>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xmlns="" id="{6391E81A-1C6E-4D82-A42A-FB69CC1189A7}"/>
              </a:ext>
            </a:extLst>
          </p:cNvPr>
          <p:cNvSpPr txBox="1"/>
          <p:nvPr/>
        </p:nvSpPr>
        <p:spPr>
          <a:xfrm>
            <a:off x="11031980" y="4771186"/>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163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36700" y="520700"/>
            <a:ext cx="4620496" cy="369332"/>
          </a:xfrm>
          <a:prstGeom prst="rect">
            <a:avLst/>
          </a:prstGeom>
          <a:noFill/>
        </p:spPr>
        <p:txBody>
          <a:bodyPr wrap="none" rtlCol="0">
            <a:spAutoFit/>
          </a:bodyPr>
          <a:lstStyle/>
          <a:p>
            <a:r>
              <a:rPr lang="en-US" dirty="0" smtClean="0"/>
              <a:t>Shannon indexes: differ in </a:t>
            </a:r>
            <a:r>
              <a:rPr lang="en-US" dirty="0" err="1" smtClean="0"/>
              <a:t>MeJA</a:t>
            </a:r>
            <a:r>
              <a:rPr lang="en-US" dirty="0" smtClean="0"/>
              <a:t> for roots of BO</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0185" r="70104" b="13148"/>
          <a:stretch/>
        </p:blipFill>
        <p:spPr bwMode="auto">
          <a:xfrm>
            <a:off x="685800" y="1155700"/>
            <a:ext cx="36449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237080"/>
            <a:ext cx="5840413" cy="379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932351">
            <a:off x="4169111" y="1829202"/>
            <a:ext cx="4525044"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558120">
            <a:off x="4203583" y="2778817"/>
            <a:ext cx="3435319"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7778" r="68447" b="19074"/>
          <a:stretch/>
        </p:blipFill>
        <p:spPr bwMode="auto">
          <a:xfrm>
            <a:off x="0" y="4569988"/>
            <a:ext cx="5759906" cy="23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4552" y="3286035"/>
            <a:ext cx="4549548" cy="1200329"/>
          </a:xfrm>
          <a:prstGeom prst="rect">
            <a:avLst/>
          </a:prstGeom>
          <a:noFill/>
        </p:spPr>
        <p:txBody>
          <a:bodyPr wrap="square" rtlCol="0">
            <a:spAutoFit/>
          </a:bodyPr>
          <a:lstStyle/>
          <a:p>
            <a:r>
              <a:rPr lang="en-US" b="1" dirty="0" smtClean="0"/>
              <a:t>In BO roots, Controls have less diversity than </a:t>
            </a:r>
            <a:r>
              <a:rPr lang="en-US" b="1" dirty="0" err="1" smtClean="0"/>
              <a:t>MeJA</a:t>
            </a:r>
            <a:r>
              <a:rPr lang="en-US" b="1" dirty="0" smtClean="0"/>
              <a:t> 0.1 and oral secretion</a:t>
            </a:r>
          </a:p>
          <a:p>
            <a:endParaRPr lang="en-US" dirty="0"/>
          </a:p>
          <a:p>
            <a:r>
              <a:rPr lang="en-US" dirty="0" smtClean="0"/>
              <a:t>Other comparisons are non-significant</a:t>
            </a:r>
            <a:endParaRPr lang="en-US" dirty="0"/>
          </a:p>
        </p:txBody>
      </p:sp>
      <p:sp>
        <p:nvSpPr>
          <p:cNvPr id="8" name="Rectangle 7"/>
          <p:cNvSpPr/>
          <p:nvPr/>
        </p:nvSpPr>
        <p:spPr>
          <a:xfrm>
            <a:off x="6772298" y="59035"/>
            <a:ext cx="4941353" cy="923330"/>
          </a:xfrm>
          <a:prstGeom prst="rect">
            <a:avLst/>
          </a:prstGeom>
        </p:spPr>
        <p:txBody>
          <a:bodyPr wrap="none">
            <a:spAutoFit/>
          </a:bodyPr>
          <a:lstStyle/>
          <a:p>
            <a:r>
              <a:rPr lang="en-US" dirty="0"/>
              <a:t>R script: 3_Alpha_diversity</a:t>
            </a:r>
          </a:p>
          <a:p>
            <a:endParaRPr lang="en-US" dirty="0" smtClean="0"/>
          </a:p>
          <a:p>
            <a:r>
              <a:rPr lang="en-US" dirty="0" smtClean="0"/>
              <a:t>Code chunk: 3.1.2b </a:t>
            </a:r>
            <a:r>
              <a:rPr lang="en-US" dirty="0"/>
              <a:t>testing lists - Shannon diversity</a:t>
            </a:r>
          </a:p>
        </p:txBody>
      </p:sp>
      <p:sp>
        <p:nvSpPr>
          <p:cNvPr id="9" name="TextBox 8"/>
          <p:cNvSpPr txBox="1"/>
          <p:nvPr/>
        </p:nvSpPr>
        <p:spPr>
          <a:xfrm rot="984707">
            <a:off x="5953058" y="1601228"/>
            <a:ext cx="1702261" cy="369332"/>
          </a:xfrm>
          <a:prstGeom prst="rect">
            <a:avLst/>
          </a:prstGeom>
          <a:noFill/>
        </p:spPr>
        <p:txBody>
          <a:bodyPr wrap="none" rtlCol="0">
            <a:spAutoFit/>
          </a:bodyPr>
          <a:lstStyle/>
          <a:p>
            <a:r>
              <a:rPr lang="en-US" dirty="0" smtClean="0"/>
              <a:t>Big block effects</a:t>
            </a:r>
            <a:endParaRPr lang="en-US" dirty="0"/>
          </a:p>
        </p:txBody>
      </p:sp>
      <p:sp>
        <p:nvSpPr>
          <p:cNvPr id="12" name="TextBox 11"/>
          <p:cNvSpPr txBox="1"/>
          <p:nvPr/>
        </p:nvSpPr>
        <p:spPr>
          <a:xfrm rot="562197">
            <a:off x="4847447" y="2470033"/>
            <a:ext cx="1824923" cy="369332"/>
          </a:xfrm>
          <a:prstGeom prst="rect">
            <a:avLst/>
          </a:prstGeom>
          <a:noFill/>
        </p:spPr>
        <p:txBody>
          <a:bodyPr wrap="none" rtlCol="0">
            <a:spAutoFit/>
          </a:bodyPr>
          <a:lstStyle/>
          <a:p>
            <a:r>
              <a:rPr lang="en-US" dirty="0" smtClean="0"/>
              <a:t>Clear </a:t>
            </a:r>
            <a:r>
              <a:rPr lang="en-US" dirty="0" err="1" smtClean="0"/>
              <a:t>MeJA</a:t>
            </a:r>
            <a:r>
              <a:rPr lang="en-US" dirty="0" smtClean="0"/>
              <a:t> effect</a:t>
            </a:r>
            <a:endParaRPr lang="en-US" dirty="0"/>
          </a:p>
        </p:txBody>
      </p:sp>
    </p:spTree>
    <p:extLst>
      <p:ext uri="{BB962C8B-B14F-4D97-AF65-F5344CB8AC3E}">
        <p14:creationId xmlns:p14="http://schemas.microsoft.com/office/powerpoint/2010/main" val="738629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8535" r="44945" b="6520"/>
          <a:stretch/>
        </p:blipFill>
        <p:spPr bwMode="auto">
          <a:xfrm>
            <a:off x="0" y="0"/>
            <a:ext cx="12042650" cy="18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964" y="4422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535" y="4422534"/>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734" y="2136533"/>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9694" y="2137561"/>
            <a:ext cx="2347686" cy="2150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0" y="1865227"/>
            <a:ext cx="71913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6305" y="1939332"/>
            <a:ext cx="3931269" cy="923330"/>
          </a:xfrm>
          <a:prstGeom prst="rect">
            <a:avLst/>
          </a:prstGeom>
          <a:noFill/>
        </p:spPr>
        <p:txBody>
          <a:bodyPr wrap="none" rtlCol="0">
            <a:spAutoFit/>
          </a:bodyPr>
          <a:lstStyle/>
          <a:p>
            <a:r>
              <a:rPr lang="en-US" dirty="0" smtClean="0"/>
              <a:t>Networks differ from a random network</a:t>
            </a:r>
          </a:p>
          <a:p>
            <a:r>
              <a:rPr lang="en-US" dirty="0" smtClean="0"/>
              <a:t>Good fit to power law</a:t>
            </a:r>
          </a:p>
          <a:p>
            <a:r>
              <a:rPr lang="en-US" dirty="0" smtClean="0"/>
              <a:t>Soils more complex than root</a:t>
            </a:r>
            <a:endParaRPr lang="en-US" dirty="0"/>
          </a:p>
        </p:txBody>
      </p:sp>
    </p:spTree>
    <p:extLst>
      <p:ext uri="{BB962C8B-B14F-4D97-AF65-F5344CB8AC3E}">
        <p14:creationId xmlns:p14="http://schemas.microsoft.com/office/powerpoint/2010/main" val="25971108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788" y="477164"/>
            <a:ext cx="2300103" cy="210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794" y="477164"/>
            <a:ext cx="2200589"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244" y="461895"/>
            <a:ext cx="2230734" cy="204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64" y="461895"/>
            <a:ext cx="2200590" cy="20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3855" y="65796"/>
            <a:ext cx="951607" cy="369332"/>
          </a:xfrm>
          <a:prstGeom prst="rect">
            <a:avLst/>
          </a:prstGeom>
          <a:noFill/>
        </p:spPr>
        <p:txBody>
          <a:bodyPr wrap="none" rtlCol="0">
            <a:spAutoFit/>
          </a:bodyPr>
          <a:lstStyle/>
          <a:p>
            <a:r>
              <a:rPr lang="en-US" dirty="0" smtClean="0"/>
              <a:t>AT roots</a:t>
            </a:r>
            <a:endParaRPr lang="en-US" dirty="0"/>
          </a:p>
        </p:txBody>
      </p:sp>
      <p:sp>
        <p:nvSpPr>
          <p:cNvPr id="8" name="TextBox 7"/>
          <p:cNvSpPr txBox="1"/>
          <p:nvPr/>
        </p:nvSpPr>
        <p:spPr>
          <a:xfrm>
            <a:off x="3893111" y="40201"/>
            <a:ext cx="798232" cy="369332"/>
          </a:xfrm>
          <a:prstGeom prst="rect">
            <a:avLst/>
          </a:prstGeom>
          <a:noFill/>
        </p:spPr>
        <p:txBody>
          <a:bodyPr wrap="none" rtlCol="0">
            <a:spAutoFit/>
          </a:bodyPr>
          <a:lstStyle/>
          <a:p>
            <a:r>
              <a:rPr lang="en-US" dirty="0" smtClean="0"/>
              <a:t>AT Soil</a:t>
            </a:r>
            <a:endParaRPr lang="en-US" dirty="0"/>
          </a:p>
        </p:txBody>
      </p:sp>
      <p:sp>
        <p:nvSpPr>
          <p:cNvPr id="9" name="TextBox 8"/>
          <p:cNvSpPr txBox="1"/>
          <p:nvPr/>
        </p:nvSpPr>
        <p:spPr>
          <a:xfrm>
            <a:off x="6087450" y="92563"/>
            <a:ext cx="1001684" cy="369332"/>
          </a:xfrm>
          <a:prstGeom prst="rect">
            <a:avLst/>
          </a:prstGeom>
          <a:noFill/>
        </p:spPr>
        <p:txBody>
          <a:bodyPr wrap="none" rtlCol="0">
            <a:spAutoFit/>
          </a:bodyPr>
          <a:lstStyle/>
          <a:p>
            <a:r>
              <a:rPr lang="en-US" dirty="0" smtClean="0"/>
              <a:t>BO roots</a:t>
            </a:r>
            <a:endParaRPr lang="en-US" dirty="0"/>
          </a:p>
        </p:txBody>
      </p:sp>
      <p:sp>
        <p:nvSpPr>
          <p:cNvPr id="10" name="TextBox 9"/>
          <p:cNvSpPr txBox="1"/>
          <p:nvPr/>
        </p:nvSpPr>
        <p:spPr>
          <a:xfrm>
            <a:off x="9145188" y="80393"/>
            <a:ext cx="848309" cy="369332"/>
          </a:xfrm>
          <a:prstGeom prst="rect">
            <a:avLst/>
          </a:prstGeom>
          <a:noFill/>
        </p:spPr>
        <p:txBody>
          <a:bodyPr wrap="none" rtlCol="0">
            <a:spAutoFit/>
          </a:bodyPr>
          <a:lstStyle/>
          <a:p>
            <a:r>
              <a:rPr lang="en-US" dirty="0" smtClean="0"/>
              <a:t>BO Soil</a:t>
            </a:r>
            <a:endParaRPr 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270" y="2656404"/>
            <a:ext cx="2520098" cy="228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0496391" y="206144"/>
            <a:ext cx="1299037" cy="769441"/>
          </a:xfrm>
          <a:prstGeom prst="rect">
            <a:avLst/>
          </a:prstGeom>
          <a:noFill/>
        </p:spPr>
        <p:txBody>
          <a:bodyPr wrap="square" rtlCol="0">
            <a:spAutoFit/>
          </a:bodyPr>
          <a:lstStyle/>
          <a:p>
            <a:r>
              <a:rPr lang="en-US" sz="1100" dirty="0" smtClean="0"/>
              <a:t>Connectors: link many modules </a:t>
            </a:r>
          </a:p>
          <a:p>
            <a:r>
              <a:rPr lang="en-US" sz="1100" dirty="0" smtClean="0"/>
              <a:t>(sub-communities) together</a:t>
            </a:r>
            <a:endParaRPr lang="en-US" sz="1100" dirty="0"/>
          </a:p>
        </p:txBody>
      </p:sp>
      <p:sp>
        <p:nvSpPr>
          <p:cNvPr id="13" name="TextBox 12"/>
          <p:cNvSpPr txBox="1"/>
          <p:nvPr/>
        </p:nvSpPr>
        <p:spPr>
          <a:xfrm>
            <a:off x="10453680" y="1052728"/>
            <a:ext cx="1719155" cy="430887"/>
          </a:xfrm>
          <a:prstGeom prst="rect">
            <a:avLst/>
          </a:prstGeom>
          <a:noFill/>
        </p:spPr>
        <p:txBody>
          <a:bodyPr wrap="square" rtlCol="0">
            <a:spAutoFit/>
          </a:bodyPr>
          <a:lstStyle/>
          <a:p>
            <a:r>
              <a:rPr lang="en-US" sz="1100" dirty="0" smtClean="0"/>
              <a:t>Hubs: Strongly structure a specific module</a:t>
            </a:r>
            <a:endParaRPr lang="en-US" sz="1100" dirty="0"/>
          </a:p>
        </p:txBody>
      </p:sp>
      <p:sp>
        <p:nvSpPr>
          <p:cNvPr id="12" name="Right Arrow 11"/>
          <p:cNvSpPr/>
          <p:nvPr/>
        </p:nvSpPr>
        <p:spPr>
          <a:xfrm rot="9022908">
            <a:off x="9549003" y="736986"/>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6721516">
            <a:off x="9807119" y="1719117"/>
            <a:ext cx="652155" cy="128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365" y="2656404"/>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052" y="2656403"/>
            <a:ext cx="2509313" cy="227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89" y="2667242"/>
            <a:ext cx="2497342" cy="226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9022908">
            <a:off x="10051897" y="3002352"/>
            <a:ext cx="888988" cy="29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935850" y="2332817"/>
            <a:ext cx="1112124" cy="769441"/>
          </a:xfrm>
          <a:prstGeom prst="rect">
            <a:avLst/>
          </a:prstGeom>
          <a:noFill/>
        </p:spPr>
        <p:txBody>
          <a:bodyPr wrap="square" rtlCol="0">
            <a:spAutoFit/>
          </a:bodyPr>
          <a:lstStyle/>
          <a:p>
            <a:r>
              <a:rPr lang="en-US" sz="1100" dirty="0" smtClean="0"/>
              <a:t>Keystones: Relevant in overall network structure</a:t>
            </a:r>
            <a:endParaRPr lang="en-US" sz="1100" dirty="0"/>
          </a:p>
        </p:txBody>
      </p:sp>
    </p:spTree>
    <p:extLst>
      <p:ext uri="{BB962C8B-B14F-4D97-AF65-F5344CB8AC3E}">
        <p14:creationId xmlns:p14="http://schemas.microsoft.com/office/powerpoint/2010/main" val="20710889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42" t="19130" r="59782" b="16714"/>
          <a:stretch/>
        </p:blipFill>
        <p:spPr bwMode="auto">
          <a:xfrm>
            <a:off x="0" y="-2"/>
            <a:ext cx="9067800" cy="6795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02700" y="0"/>
            <a:ext cx="3187700" cy="5878532"/>
          </a:xfrm>
          <a:prstGeom prst="rect">
            <a:avLst/>
          </a:prstGeom>
          <a:noFill/>
        </p:spPr>
        <p:txBody>
          <a:bodyPr wrap="square" rtlCol="0">
            <a:spAutoFit/>
          </a:bodyPr>
          <a:lstStyle/>
          <a:p>
            <a:r>
              <a:rPr lang="en-US" sz="1600" dirty="0" smtClean="0"/>
              <a:t>Sample network in </a:t>
            </a:r>
            <a:r>
              <a:rPr lang="en-US" sz="1600" dirty="0" err="1" smtClean="0"/>
              <a:t>AT_roots</a:t>
            </a:r>
            <a:r>
              <a:rPr lang="en-US" sz="1600" dirty="0" smtClean="0"/>
              <a:t> (least complex)</a:t>
            </a:r>
          </a:p>
          <a:p>
            <a:endParaRPr lang="en-US" sz="1600" dirty="0"/>
          </a:p>
          <a:p>
            <a:r>
              <a:rPr lang="en-US" sz="1600" dirty="0" smtClean="0"/>
              <a:t>Parameter setup issue was solved</a:t>
            </a:r>
          </a:p>
          <a:p>
            <a:endParaRPr lang="en-US" sz="1600" dirty="0"/>
          </a:p>
          <a:p>
            <a:r>
              <a:rPr lang="en-US" sz="1600" dirty="0" smtClean="0"/>
              <a:t>All node and edge proprieties have been defined </a:t>
            </a:r>
          </a:p>
          <a:p>
            <a:endParaRPr lang="en-US" sz="1600" dirty="0"/>
          </a:p>
          <a:p>
            <a:r>
              <a:rPr lang="en-US" sz="1600" dirty="0" smtClean="0"/>
              <a:t>I Still have to optimize file generation &amp; loading to </a:t>
            </a:r>
            <a:r>
              <a:rPr lang="en-US" sz="1600" dirty="0" err="1" smtClean="0"/>
              <a:t>cytoscape</a:t>
            </a:r>
            <a:r>
              <a:rPr lang="en-US" sz="1600" dirty="0" smtClean="0"/>
              <a:t> (thinking of 102 networks…)</a:t>
            </a:r>
          </a:p>
          <a:p>
            <a:endParaRPr lang="en-US" sz="1600" dirty="0"/>
          </a:p>
          <a:p>
            <a:r>
              <a:rPr lang="en-US" sz="1600" dirty="0" smtClean="0"/>
              <a:t>I still have to correlate plant metadata (</a:t>
            </a:r>
            <a:r>
              <a:rPr lang="en-US" sz="1600" dirty="0" err="1" smtClean="0"/>
              <a:t>qPCR</a:t>
            </a:r>
            <a:r>
              <a:rPr lang="en-US" sz="1600" dirty="0" smtClean="0"/>
              <a:t>, plant biomass) to modules</a:t>
            </a:r>
          </a:p>
          <a:p>
            <a:endParaRPr lang="en-US" sz="1600" dirty="0"/>
          </a:p>
          <a:p>
            <a:r>
              <a:rPr lang="en-US" sz="1600" dirty="0" smtClean="0"/>
              <a:t>I still have to more clearly characterize modules (composition, treatment association…)</a:t>
            </a:r>
          </a:p>
          <a:p>
            <a:endParaRPr lang="en-US" sz="1600" dirty="0"/>
          </a:p>
          <a:p>
            <a:r>
              <a:rPr lang="en-US" sz="1600" dirty="0" smtClean="0"/>
              <a:t>Still have to add neutral model fit classes to network visualization and analysis</a:t>
            </a:r>
            <a:endParaRPr lang="en-US" sz="1600" dirty="0"/>
          </a:p>
        </p:txBody>
      </p:sp>
    </p:spTree>
    <p:extLst>
      <p:ext uri="{BB962C8B-B14F-4D97-AF65-F5344CB8AC3E}">
        <p14:creationId xmlns:p14="http://schemas.microsoft.com/office/powerpoint/2010/main" val="973058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89" y="-393939"/>
            <a:ext cx="779621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76" y="2908540"/>
            <a:ext cx="779621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8024" y="-393939"/>
            <a:ext cx="779621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24" y="2908540"/>
            <a:ext cx="779621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725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7/76/Random_forest_diagram_comple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9020"/>
            <a:ext cx="7335297" cy="5501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8968" y="0"/>
            <a:ext cx="4613032" cy="6740307"/>
          </a:xfrm>
          <a:prstGeom prst="rect">
            <a:avLst/>
          </a:prstGeom>
          <a:noFill/>
        </p:spPr>
        <p:txBody>
          <a:bodyPr wrap="square" rtlCol="0">
            <a:spAutoFit/>
          </a:bodyPr>
          <a:lstStyle/>
          <a:p>
            <a:r>
              <a:rPr lang="en-US" dirty="0" err="1" smtClean="0"/>
              <a:t>randomForest</a:t>
            </a:r>
            <a:r>
              <a:rPr lang="en-US" dirty="0"/>
              <a:t>::</a:t>
            </a:r>
            <a:r>
              <a:rPr lang="en-US" dirty="0" err="1"/>
              <a:t>randomForest</a:t>
            </a:r>
            <a:r>
              <a:rPr lang="en-US" dirty="0"/>
              <a:t> </a:t>
            </a:r>
            <a:r>
              <a:rPr lang="en-US" dirty="0" smtClean="0"/>
              <a:t>()</a:t>
            </a:r>
          </a:p>
          <a:p>
            <a:endParaRPr lang="en-US" dirty="0" smtClean="0"/>
          </a:p>
          <a:p>
            <a:r>
              <a:rPr lang="en-US" dirty="0" smtClean="0"/>
              <a:t>This is a supervised machine learning method (one branch of artificial </a:t>
            </a:r>
            <a:r>
              <a:rPr lang="en-US" dirty="0" err="1" smtClean="0"/>
              <a:t>inteligence</a:t>
            </a:r>
            <a:r>
              <a:rPr lang="en-US" dirty="0" smtClean="0"/>
              <a:t>)</a:t>
            </a:r>
            <a:endParaRPr lang="en-US" dirty="0"/>
          </a:p>
          <a:p>
            <a:endParaRPr lang="en-US" dirty="0" smtClean="0"/>
          </a:p>
          <a:p>
            <a:r>
              <a:rPr lang="en-US" dirty="0" smtClean="0"/>
              <a:t>Can I predict the sample classification (</a:t>
            </a:r>
            <a:r>
              <a:rPr lang="en-US" dirty="0" err="1" smtClean="0"/>
              <a:t>Meja</a:t>
            </a:r>
            <a:r>
              <a:rPr lang="en-US" dirty="0" smtClean="0"/>
              <a:t> 0/1, control </a:t>
            </a:r>
            <a:r>
              <a:rPr lang="en-US" dirty="0" err="1" smtClean="0"/>
              <a:t>etc</a:t>
            </a:r>
            <a:r>
              <a:rPr lang="en-US" dirty="0" smtClean="0"/>
              <a:t>) by looking only at  the OTUs that occur in it?</a:t>
            </a:r>
          </a:p>
          <a:p>
            <a:endParaRPr lang="en-US" dirty="0" smtClean="0"/>
          </a:p>
          <a:p>
            <a:r>
              <a:rPr lang="en-US" dirty="0" smtClean="0"/>
              <a:t>Grab a random features (OTUS), and generate multiple decision trees (making a forest)</a:t>
            </a:r>
          </a:p>
          <a:p>
            <a:endParaRPr lang="en-US" dirty="0"/>
          </a:p>
          <a:p>
            <a:r>
              <a:rPr lang="en-US" dirty="0" smtClean="0"/>
              <a:t>If the features inside a particular tree fit the test train dataset classification(~60% of total data), then the tree </a:t>
            </a:r>
            <a:r>
              <a:rPr lang="en-US" dirty="0" err="1" smtClean="0"/>
              <a:t>sucessuly</a:t>
            </a:r>
            <a:r>
              <a:rPr lang="en-US" dirty="0" smtClean="0"/>
              <a:t> predicted the outcome</a:t>
            </a:r>
          </a:p>
          <a:p>
            <a:endParaRPr lang="en-US" dirty="0"/>
          </a:p>
          <a:p>
            <a:r>
              <a:rPr lang="en-US" dirty="0" smtClean="0"/>
              <a:t>Look at all the trees that predicted the outcome and note the most consistent features (most important OTUs)</a:t>
            </a:r>
          </a:p>
          <a:p>
            <a:endParaRPr lang="en-US" dirty="0"/>
          </a:p>
          <a:p>
            <a:r>
              <a:rPr lang="en-US" dirty="0" smtClean="0"/>
              <a:t>Compare this prediction to the reminder of the data (~40%) to see if Control samples are classified as control samples</a:t>
            </a:r>
            <a:endParaRPr lang="en-US" dirty="0"/>
          </a:p>
        </p:txBody>
      </p:sp>
      <p:sp>
        <p:nvSpPr>
          <p:cNvPr id="4" name="Rectangle 3"/>
          <p:cNvSpPr/>
          <p:nvPr/>
        </p:nvSpPr>
        <p:spPr>
          <a:xfrm>
            <a:off x="-150537" y="5103674"/>
            <a:ext cx="7485832" cy="1754326"/>
          </a:xfrm>
          <a:prstGeom prst="rect">
            <a:avLst/>
          </a:prstGeom>
        </p:spPr>
        <p:txBody>
          <a:bodyPr wrap="none">
            <a:spAutoFit/>
          </a:bodyPr>
          <a:lstStyle/>
          <a:p>
            <a:pPr algn="r"/>
            <a:r>
              <a:rPr lang="en-US" dirty="0" err="1" smtClean="0"/>
              <a:t>Boruta</a:t>
            </a:r>
            <a:r>
              <a:rPr lang="en-US" dirty="0" smtClean="0"/>
              <a:t>::</a:t>
            </a:r>
            <a:r>
              <a:rPr lang="en-US" dirty="0" err="1" smtClean="0"/>
              <a:t>Boruta</a:t>
            </a:r>
            <a:r>
              <a:rPr lang="en-US" dirty="0" smtClean="0"/>
              <a:t> ()</a:t>
            </a:r>
          </a:p>
          <a:p>
            <a:pPr algn="r"/>
            <a:endParaRPr lang="en-US" dirty="0"/>
          </a:p>
          <a:p>
            <a:pPr algn="r"/>
            <a:r>
              <a:rPr lang="en-US" dirty="0" smtClean="0"/>
              <a:t>A wrapper for </a:t>
            </a:r>
            <a:r>
              <a:rPr lang="en-US" dirty="0" err="1" smtClean="0"/>
              <a:t>randomForest</a:t>
            </a:r>
            <a:endParaRPr lang="en-US" dirty="0" smtClean="0"/>
          </a:p>
          <a:p>
            <a:pPr algn="r"/>
            <a:endParaRPr lang="en-US" dirty="0"/>
          </a:p>
          <a:p>
            <a:pPr algn="r"/>
            <a:r>
              <a:rPr lang="en-US" dirty="0" smtClean="0"/>
              <a:t>Creates shadow features by shuffling the real features with random ones</a:t>
            </a:r>
          </a:p>
          <a:p>
            <a:pPr algn="r"/>
            <a:r>
              <a:rPr lang="en-US" dirty="0" smtClean="0"/>
              <a:t>The feature is only considered important if it outperforms it’s random shadow</a:t>
            </a:r>
            <a:endParaRPr lang="en-US" dirty="0"/>
          </a:p>
        </p:txBody>
      </p:sp>
      <p:sp>
        <p:nvSpPr>
          <p:cNvPr id="2" name="TextBox 1"/>
          <p:cNvSpPr txBox="1"/>
          <p:nvPr/>
        </p:nvSpPr>
        <p:spPr>
          <a:xfrm>
            <a:off x="231112" y="5194998"/>
            <a:ext cx="4088825" cy="646331"/>
          </a:xfrm>
          <a:prstGeom prst="rect">
            <a:avLst/>
          </a:prstGeom>
          <a:noFill/>
        </p:spPr>
        <p:txBody>
          <a:bodyPr wrap="square" rtlCol="0">
            <a:spAutoFit/>
          </a:bodyPr>
          <a:lstStyle/>
          <a:p>
            <a:r>
              <a:rPr lang="en-US" b="1" dirty="0" smtClean="0">
                <a:solidFill>
                  <a:srgbClr val="FF0000"/>
                </a:solidFill>
              </a:rPr>
              <a:t>GOAL: </a:t>
            </a:r>
            <a:r>
              <a:rPr lang="en-US" dirty="0" smtClean="0"/>
              <a:t>generate a list of OTUs that could be relevant to the </a:t>
            </a:r>
            <a:r>
              <a:rPr lang="en-US" dirty="0" err="1" smtClean="0"/>
              <a:t>MeJA</a:t>
            </a:r>
            <a:r>
              <a:rPr lang="en-US" dirty="0" smtClean="0"/>
              <a:t> treatment factors</a:t>
            </a:r>
            <a:endParaRPr lang="en-US" dirty="0"/>
          </a:p>
        </p:txBody>
      </p:sp>
    </p:spTree>
    <p:extLst>
      <p:ext uri="{BB962C8B-B14F-4D97-AF65-F5344CB8AC3E}">
        <p14:creationId xmlns:p14="http://schemas.microsoft.com/office/powerpoint/2010/main" val="2927049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0953" r="55742" b="5494"/>
          <a:stretch/>
        </p:blipFill>
        <p:spPr bwMode="auto">
          <a:xfrm>
            <a:off x="70338" y="190919"/>
            <a:ext cx="6550557" cy="27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58" y="0"/>
            <a:ext cx="4329614" cy="351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61099" r="70742" b="29377"/>
          <a:stretch/>
        </p:blipFill>
        <p:spPr bwMode="auto">
          <a:xfrm>
            <a:off x="643094" y="3707843"/>
            <a:ext cx="10756360" cy="196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84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75"/>
            <a:ext cx="12192000" cy="664778"/>
          </a:xfrm>
        </p:spPr>
        <p:txBody>
          <a:bodyPr>
            <a:noAutofit/>
          </a:bodyPr>
          <a:lstStyle/>
          <a:p>
            <a:r>
              <a:rPr lang="en-US" sz="1400" dirty="0" smtClean="0"/>
              <a:t>100-repeated 5-fold cross validation of train/test datasets</a:t>
            </a:r>
            <a:r>
              <a:rPr lang="en-US" sz="1400" dirty="0"/>
              <a:t> </a:t>
            </a:r>
            <a:r>
              <a:rPr lang="en-US" sz="1400" dirty="0" smtClean="0"/>
              <a:t>this is done for each of the 4 data splits (both full feature and </a:t>
            </a:r>
            <a:r>
              <a:rPr lang="en-US" sz="1400" dirty="0" err="1" smtClean="0"/>
              <a:t>boruta</a:t>
            </a:r>
            <a:r>
              <a:rPr lang="en-US" sz="1400" dirty="0" smtClean="0"/>
              <a:t>-selected models)</a:t>
            </a:r>
            <a:endParaRPr lang="en-US" sz="1400" dirty="0"/>
          </a:p>
        </p:txBody>
      </p:sp>
      <p:sp>
        <p:nvSpPr>
          <p:cNvPr id="4" name="TextBox 3"/>
          <p:cNvSpPr txBox="1"/>
          <p:nvPr/>
        </p:nvSpPr>
        <p:spPr>
          <a:xfrm>
            <a:off x="9290660" y="622418"/>
            <a:ext cx="2385589" cy="646331"/>
          </a:xfrm>
          <a:prstGeom prst="rect">
            <a:avLst/>
          </a:prstGeom>
          <a:noFill/>
        </p:spPr>
        <p:txBody>
          <a:bodyPr wrap="none" rtlCol="0">
            <a:spAutoFit/>
          </a:bodyPr>
          <a:lstStyle/>
          <a:p>
            <a:r>
              <a:rPr lang="en-US" dirty="0" smtClean="0"/>
              <a:t>Confusion matrix, </a:t>
            </a:r>
          </a:p>
          <a:p>
            <a:r>
              <a:rPr lang="en-US" dirty="0" err="1" smtClean="0"/>
              <a:t>boruta</a:t>
            </a:r>
            <a:r>
              <a:rPr lang="en-US" dirty="0" smtClean="0"/>
              <a:t>-filtered features</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403" r="69763" b="27439"/>
          <a:stretch/>
        </p:blipFill>
        <p:spPr bwMode="auto">
          <a:xfrm>
            <a:off x="-1" y="622418"/>
            <a:ext cx="2927507" cy="300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6071" r="69763" b="6806"/>
          <a:stretch/>
        </p:blipFill>
        <p:spPr bwMode="auto">
          <a:xfrm>
            <a:off x="-2" y="3626361"/>
            <a:ext cx="2927507" cy="311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67876" y="187208"/>
            <a:ext cx="2388795" cy="369332"/>
          </a:xfrm>
          <a:prstGeom prst="rect">
            <a:avLst/>
          </a:prstGeom>
        </p:spPr>
        <p:txBody>
          <a:bodyPr wrap="none">
            <a:spAutoFit/>
          </a:bodyPr>
          <a:lstStyle/>
          <a:p>
            <a:r>
              <a:rPr lang="en-US" dirty="0" err="1"/>
              <a:t>boruta</a:t>
            </a:r>
            <a:r>
              <a:rPr lang="en-US" dirty="0"/>
              <a:t>-filtered features</a:t>
            </a:r>
          </a:p>
        </p:txBody>
      </p:sp>
      <p:sp>
        <p:nvSpPr>
          <p:cNvPr id="10" name="Rectangle 9"/>
          <p:cNvSpPr/>
          <p:nvPr/>
        </p:nvSpPr>
        <p:spPr>
          <a:xfrm>
            <a:off x="0" y="294311"/>
            <a:ext cx="1340752" cy="369332"/>
          </a:xfrm>
          <a:prstGeom prst="rect">
            <a:avLst/>
          </a:prstGeom>
        </p:spPr>
        <p:txBody>
          <a:bodyPr wrap="none">
            <a:spAutoFit/>
          </a:bodyPr>
          <a:lstStyle/>
          <a:p>
            <a:r>
              <a:rPr lang="en-US" dirty="0" smtClean="0"/>
              <a:t>Full features</a:t>
            </a:r>
            <a:endParaRPr lang="en-US" dirty="0"/>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139" r="73079" b="5684"/>
          <a:stretch/>
        </p:blipFill>
        <p:spPr bwMode="auto">
          <a:xfrm>
            <a:off x="1340752" y="721007"/>
            <a:ext cx="4084700" cy="667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56373" y="1939723"/>
            <a:ext cx="1894814" cy="646331"/>
          </a:xfrm>
          <a:prstGeom prst="rect">
            <a:avLst/>
          </a:prstGeom>
        </p:spPr>
        <p:txBody>
          <a:bodyPr wrap="none">
            <a:spAutoFit/>
          </a:bodyPr>
          <a:lstStyle/>
          <a:p>
            <a:r>
              <a:rPr lang="en-US" dirty="0"/>
              <a:t>Confusion matrix, </a:t>
            </a:r>
            <a:endParaRPr lang="en-US" dirty="0" smtClean="0"/>
          </a:p>
          <a:p>
            <a:r>
              <a:rPr lang="en-US" dirty="0" smtClean="0"/>
              <a:t>Full features</a:t>
            </a:r>
            <a:endParaRPr lang="en-US" dirty="0"/>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7870" r="68929" b="5642"/>
          <a:stretch/>
        </p:blipFill>
        <p:spPr bwMode="auto">
          <a:xfrm>
            <a:off x="5776168" y="3531433"/>
            <a:ext cx="3125862" cy="31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28284" r="69011" b="16777"/>
          <a:stretch/>
        </p:blipFill>
        <p:spPr bwMode="auto">
          <a:xfrm>
            <a:off x="5784460" y="556540"/>
            <a:ext cx="3117570" cy="310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2156674825"/>
              </p:ext>
            </p:extLst>
          </p:nvPr>
        </p:nvGraphicFramePr>
        <p:xfrm>
          <a:off x="-127470" y="1939723"/>
          <a:ext cx="6480144" cy="4929921"/>
        </p:xfrm>
        <a:graphic>
          <a:graphicData uri="http://schemas.openxmlformats.org/drawingml/2006/table">
            <a:tbl>
              <a:tblPr firstRow="1" bandRow="1">
                <a:tableStyleId>{5C22544A-7EE6-4342-B048-85BDC9FD1C3A}</a:tableStyleId>
              </a:tblPr>
              <a:tblGrid>
                <a:gridCol w="1334546"/>
                <a:gridCol w="825502"/>
                <a:gridCol w="1080024"/>
                <a:gridCol w="1080024"/>
                <a:gridCol w="1080024"/>
                <a:gridCol w="1080024"/>
              </a:tblGrid>
              <a:tr h="547769">
                <a:tc gridSpan="2">
                  <a:txBody>
                    <a:bodyPr/>
                    <a:lstStyle/>
                    <a:p>
                      <a:pPr algn="ctr"/>
                      <a:r>
                        <a:rPr lang="en-US" sz="2000" dirty="0" smtClean="0"/>
                        <a:t>Sample Set</a:t>
                      </a:r>
                      <a:endParaRPr lang="en-US" sz="2000" dirty="0"/>
                    </a:p>
                  </a:txBody>
                  <a:tcPr anchor="ctr"/>
                </a:tc>
                <a:tc hMerge="1">
                  <a:txBody>
                    <a:bodyPr/>
                    <a:lstStyle/>
                    <a:p>
                      <a:endParaRPr lang="en-US"/>
                    </a:p>
                  </a:txBody>
                  <a:tcPr/>
                </a:tc>
                <a:tc gridSpan="2">
                  <a:txBody>
                    <a:bodyPr/>
                    <a:lstStyle/>
                    <a:p>
                      <a:pPr algn="ctr"/>
                      <a:r>
                        <a:rPr lang="en-US" sz="2000" dirty="0" smtClean="0"/>
                        <a:t>Accuracy</a:t>
                      </a:r>
                      <a:endParaRPr lang="en-US" sz="2000" dirty="0"/>
                    </a:p>
                  </a:txBody>
                  <a:tcPr anchor="ctr"/>
                </a:tc>
                <a:tc hMerge="1">
                  <a:txBody>
                    <a:bodyPr/>
                    <a:lstStyle/>
                    <a:p>
                      <a:endParaRPr lang="en-US"/>
                    </a:p>
                  </a:txBody>
                  <a:tcPr/>
                </a:tc>
                <a:tc gridSpan="2">
                  <a:txBody>
                    <a:bodyPr/>
                    <a:lstStyle/>
                    <a:p>
                      <a:pPr algn="ctr"/>
                      <a:r>
                        <a:rPr lang="en-US" sz="2000" dirty="0" smtClean="0"/>
                        <a:t>Kappa</a:t>
                      </a:r>
                      <a:endParaRPr lang="en-US" sz="2000" dirty="0"/>
                    </a:p>
                  </a:txBody>
                  <a:tcPr anchor="ctr"/>
                </a:tc>
                <a:tc hMerge="1">
                  <a:txBody>
                    <a:bodyPr/>
                    <a:lstStyle/>
                    <a:p>
                      <a:endParaRPr lang="en-US"/>
                    </a:p>
                  </a:txBody>
                  <a:tcPr/>
                </a:tc>
              </a:tr>
              <a:tr h="547769">
                <a:tc rowSpan="2">
                  <a:txBody>
                    <a:bodyPr/>
                    <a:lstStyle/>
                    <a:p>
                      <a:pPr algn="ctr"/>
                      <a:r>
                        <a:rPr lang="en-US" sz="2000" dirty="0" err="1" smtClean="0"/>
                        <a:t>AT_root</a:t>
                      </a:r>
                      <a:endParaRPr lang="en-US" sz="2000" dirty="0"/>
                    </a:p>
                  </a:txBody>
                  <a:tcPr anchor="ctr"/>
                </a:tc>
                <a:tc>
                  <a:txBody>
                    <a:bodyPr/>
                    <a:lstStyle/>
                    <a:p>
                      <a:pPr algn="ctr"/>
                      <a:r>
                        <a:rPr lang="en-US" sz="1100" dirty="0" smtClean="0"/>
                        <a:t>Full RF</a:t>
                      </a:r>
                      <a:endParaRPr lang="en-US" sz="1100" dirty="0"/>
                    </a:p>
                  </a:txBody>
                  <a:tcPr anchor="ctr"/>
                </a:tc>
                <a:tc>
                  <a:txBody>
                    <a:bodyPr/>
                    <a:lstStyle/>
                    <a:p>
                      <a:pPr algn="ctr"/>
                      <a:r>
                        <a:rPr lang="en-US" sz="1100" dirty="0" smtClean="0"/>
                        <a:t>0.3282</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2.46 x</a:t>
                      </a:r>
                      <a:endParaRPr lang="en-US" sz="1600" b="0" i="0" u="none" strike="noStrike" dirty="0">
                        <a:solidFill>
                          <a:srgbClr val="000000"/>
                        </a:solidFill>
                        <a:effectLst/>
                        <a:latin typeface="Arial"/>
                      </a:endParaRPr>
                    </a:p>
                  </a:txBody>
                  <a:tcPr marL="6350" marR="6350" marT="6350" marB="0" anchor="ctr"/>
                </a:tc>
                <a:tc>
                  <a:txBody>
                    <a:bodyPr/>
                    <a:lstStyle/>
                    <a:p>
                      <a:pPr algn="ctr"/>
                      <a:r>
                        <a:rPr lang="en-US" sz="1100" dirty="0" smtClean="0"/>
                        <a:t>0.1097</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6.77 x</a:t>
                      </a:r>
                      <a:endParaRPr lang="en-US" sz="1600" b="0" i="0" u="none" strike="noStrike" dirty="0">
                        <a:solidFill>
                          <a:srgbClr val="000000"/>
                        </a:solidFill>
                        <a:effectLst/>
                        <a:latin typeface="Arial"/>
                      </a:endParaRPr>
                    </a:p>
                  </a:txBody>
                  <a:tcPr marL="6350" marR="6350" marT="6350" marB="0" anchor="ctr"/>
                </a:tc>
              </a:tr>
              <a:tr h="547769">
                <a:tc vMerge="1">
                  <a:txBody>
                    <a:bodyPr/>
                    <a:lstStyle/>
                    <a:p>
                      <a:endParaRPr lang="en-US" dirty="0"/>
                    </a:p>
                  </a:txBody>
                  <a:tcPr/>
                </a:tc>
                <a:tc>
                  <a:txBody>
                    <a:bodyPr/>
                    <a:lstStyle/>
                    <a:p>
                      <a:pPr algn="ctr"/>
                      <a:r>
                        <a:rPr lang="en-US" sz="1100" dirty="0" err="1" smtClean="0"/>
                        <a:t>Boruta</a:t>
                      </a:r>
                      <a:endParaRPr lang="en-US" sz="1100" dirty="0"/>
                    </a:p>
                  </a:txBody>
                  <a:tcPr anchor="ctr"/>
                </a:tc>
                <a:tc>
                  <a:txBody>
                    <a:bodyPr/>
                    <a:lstStyle/>
                    <a:p>
                      <a:pPr algn="ctr"/>
                      <a:r>
                        <a:rPr lang="en-US" sz="1100" dirty="0" smtClean="0"/>
                        <a:t>0.8086</a:t>
                      </a:r>
                      <a:endParaRPr lang="en-US" sz="1100" dirty="0"/>
                    </a:p>
                  </a:txBody>
                  <a:tcPr anchor="ctr"/>
                </a:tc>
                <a:tc vMerge="1">
                  <a:txBody>
                    <a:bodyPr/>
                    <a:lstStyle/>
                    <a:p>
                      <a:endParaRPr lang="en-US"/>
                    </a:p>
                  </a:txBody>
                  <a:tcPr/>
                </a:tc>
                <a:tc>
                  <a:txBody>
                    <a:bodyPr/>
                    <a:lstStyle/>
                    <a:p>
                      <a:pPr algn="ctr"/>
                      <a:r>
                        <a:rPr lang="en-US" sz="1100" dirty="0" smtClean="0"/>
                        <a:t>0.7426</a:t>
                      </a:r>
                      <a:endParaRPr lang="en-US" sz="1100" dirty="0"/>
                    </a:p>
                  </a:txBody>
                  <a:tcPr anchor="ctr"/>
                </a:tc>
                <a:tc vMerge="1">
                  <a:txBody>
                    <a:bodyPr/>
                    <a:lstStyle/>
                    <a:p>
                      <a:endParaRPr lang="en-US"/>
                    </a:p>
                  </a:txBody>
                  <a:tcPr/>
                </a:tc>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smtClean="0"/>
                        <a:t>AT_soil</a:t>
                      </a:r>
                      <a:endParaRPr lang="en-US" sz="2000" dirty="0" smtClean="0"/>
                    </a:p>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Full RF</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0.3571</a:t>
                      </a:r>
                    </a:p>
                  </a:txBody>
                  <a:tcPr anchor="ctr"/>
                </a:tc>
                <a:tc rowSpan="2">
                  <a:txBody>
                    <a:bodyPr/>
                    <a:lstStyle/>
                    <a:p>
                      <a:pPr algn="ctr" fontAlgn="ctr"/>
                      <a:r>
                        <a:rPr lang="en-US" sz="1600" b="0" i="0" u="none" strike="noStrike" dirty="0" smtClean="0">
                          <a:solidFill>
                            <a:srgbClr val="000000"/>
                          </a:solidFill>
                          <a:effectLst/>
                          <a:latin typeface="Arial"/>
                        </a:rPr>
                        <a:t>2.30 x</a:t>
                      </a:r>
                      <a:endParaRPr lang="en-US" sz="1600" b="0" i="0" u="none" strike="noStrike" dirty="0">
                        <a:solidFill>
                          <a:srgbClr val="000000"/>
                        </a:solidFill>
                        <a:effectLst/>
                        <a:latin typeface="Arial"/>
                      </a:endParaRPr>
                    </a:p>
                  </a:txBody>
                  <a:tcPr marL="6350" marR="6350" marT="6350" marB="0" anchor="ctr"/>
                </a:tc>
                <a:tc>
                  <a:txBody>
                    <a:bodyPr/>
                    <a:lstStyle/>
                    <a:p>
                      <a:pPr algn="ctr"/>
                      <a:r>
                        <a:rPr lang="en-US" sz="1100" dirty="0" smtClean="0"/>
                        <a:t>0.1750</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4.35 x</a:t>
                      </a:r>
                      <a:endParaRPr lang="en-US" sz="1600" b="0" i="0" u="none" strike="noStrike" dirty="0">
                        <a:solidFill>
                          <a:srgbClr val="000000"/>
                        </a:solidFill>
                        <a:effectLst/>
                        <a:latin typeface="Arial"/>
                      </a:endParaRPr>
                    </a:p>
                  </a:txBody>
                  <a:tcPr marL="6350" marR="6350" marT="6350" marB="0" anchor="ctr"/>
                </a:tc>
              </a:tr>
              <a:tr h="547769">
                <a:tc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err="1" smtClean="0"/>
                        <a:t>Boruta</a:t>
                      </a:r>
                      <a:endParaRPr lang="en-US" sz="1100" dirty="0" smtClean="0"/>
                    </a:p>
                  </a:txBody>
                  <a:tcPr anchor="ctr"/>
                </a:tc>
                <a:tc>
                  <a:txBody>
                    <a:bodyPr/>
                    <a:lstStyle/>
                    <a:p>
                      <a:pPr algn="ctr"/>
                      <a:r>
                        <a:rPr lang="en-US" sz="1100" dirty="0" smtClean="0"/>
                        <a:t>0.8204</a:t>
                      </a:r>
                      <a:endParaRPr lang="en-US" sz="1100" dirty="0"/>
                    </a:p>
                  </a:txBody>
                  <a:tcPr anchor="ctr"/>
                </a:tc>
                <a:tc vMerge="1">
                  <a:txBody>
                    <a:bodyPr/>
                    <a:lstStyle/>
                    <a:p>
                      <a:endParaRPr lang="en-US"/>
                    </a:p>
                  </a:txBody>
                  <a:tcPr/>
                </a:tc>
                <a:tc>
                  <a:txBody>
                    <a:bodyPr/>
                    <a:lstStyle/>
                    <a:p>
                      <a:pPr algn="ctr"/>
                      <a:r>
                        <a:rPr lang="en-US" sz="1100" dirty="0" smtClean="0"/>
                        <a:t>0.7609</a:t>
                      </a:r>
                      <a:endParaRPr lang="en-US" sz="1100" dirty="0"/>
                    </a:p>
                  </a:txBody>
                  <a:tcPr anchor="ctr"/>
                </a:tc>
                <a:tc vMerge="1">
                  <a:txBody>
                    <a:bodyPr/>
                    <a:lstStyle/>
                    <a:p>
                      <a:endParaRPr lang="en-US"/>
                    </a:p>
                  </a:txBody>
                  <a:tcPr/>
                </a:tc>
              </a:tr>
              <a:tr h="547769">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smtClean="0"/>
                        <a:t>BO_root</a:t>
                      </a:r>
                      <a:endParaRPr lang="en-US" sz="2000" dirty="0" smtClean="0"/>
                    </a:p>
                    <a:p>
                      <a:pPr algn="ct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Full RF</a:t>
                      </a:r>
                    </a:p>
                  </a:txBody>
                  <a:tcPr anchor="ctr"/>
                </a:tc>
                <a:tc>
                  <a:txBody>
                    <a:bodyPr/>
                    <a:lstStyle/>
                    <a:p>
                      <a:pPr algn="ctr"/>
                      <a:r>
                        <a:rPr lang="en-US" sz="1100" dirty="0" smtClean="0"/>
                        <a:t>0.4898</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1.82 x</a:t>
                      </a:r>
                      <a:endParaRPr lang="en-US" sz="1600" b="0" i="0" u="none" strike="noStrike" dirty="0">
                        <a:solidFill>
                          <a:srgbClr val="000000"/>
                        </a:solidFill>
                        <a:effectLst/>
                        <a:latin typeface="Arial"/>
                      </a:endParaRPr>
                    </a:p>
                  </a:txBody>
                  <a:tcPr marL="6350" marR="6350" marT="6350" marB="0" anchor="ctr"/>
                </a:tc>
                <a:tc>
                  <a:txBody>
                    <a:bodyPr/>
                    <a:lstStyle/>
                    <a:p>
                      <a:pPr algn="ctr"/>
                      <a:r>
                        <a:rPr lang="en-US" sz="1100" dirty="0" smtClean="0"/>
                        <a:t>0.3350</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2.55 x</a:t>
                      </a:r>
                      <a:endParaRPr lang="en-US" sz="1600" b="0" i="0" u="none" strike="noStrike" dirty="0">
                        <a:solidFill>
                          <a:srgbClr val="000000"/>
                        </a:solidFill>
                        <a:effectLst/>
                        <a:latin typeface="Arial"/>
                      </a:endParaRPr>
                    </a:p>
                  </a:txBody>
                  <a:tcPr marL="6350" marR="6350" marT="6350" marB="0" anchor="ctr"/>
                </a:tc>
              </a:tr>
              <a:tr h="547769">
                <a:tc vMerge="1">
                  <a:txBody>
                    <a:bodyPr/>
                    <a:lstStyle/>
                    <a:p>
                      <a:endParaRPr lang="en-US" dirty="0"/>
                    </a:p>
                  </a:txBody>
                  <a:tcPr/>
                </a:tc>
                <a:tc>
                  <a:txBody>
                    <a:bodyPr/>
                    <a:lstStyle/>
                    <a:p>
                      <a:pPr algn="ctr"/>
                      <a:r>
                        <a:rPr lang="en-US" sz="1100" dirty="0" err="1" smtClean="0"/>
                        <a:t>Boruta</a:t>
                      </a:r>
                      <a:endParaRPr lang="en-US" sz="1100" dirty="0"/>
                    </a:p>
                  </a:txBody>
                  <a:tcPr anchor="ctr"/>
                </a:tc>
                <a:tc>
                  <a:txBody>
                    <a:bodyPr/>
                    <a:lstStyle/>
                    <a:p>
                      <a:pPr algn="ctr"/>
                      <a:r>
                        <a:rPr lang="en-US" sz="1100" dirty="0" smtClean="0"/>
                        <a:t>0.8911</a:t>
                      </a:r>
                      <a:endParaRPr lang="en-US" sz="1100" dirty="0"/>
                    </a:p>
                  </a:txBody>
                  <a:tcPr anchor="ctr"/>
                </a:tc>
                <a:tc vMerge="1">
                  <a:txBody>
                    <a:bodyPr/>
                    <a:lstStyle/>
                    <a:p>
                      <a:endParaRPr lang="en-US"/>
                    </a:p>
                  </a:txBody>
                  <a:tcPr/>
                </a:tc>
                <a:tc>
                  <a:txBody>
                    <a:bodyPr/>
                    <a:lstStyle/>
                    <a:p>
                      <a:pPr algn="ctr"/>
                      <a:r>
                        <a:rPr lang="en-US" sz="1100" dirty="0" smtClean="0"/>
                        <a:t>0.8533</a:t>
                      </a:r>
                      <a:endParaRPr lang="en-US" sz="1100" dirty="0"/>
                    </a:p>
                  </a:txBody>
                  <a:tcPr anchor="ctr"/>
                </a:tc>
                <a:tc vMerge="1">
                  <a:txBody>
                    <a:bodyPr/>
                    <a:lstStyle/>
                    <a:p>
                      <a:endParaRPr lang="en-US"/>
                    </a:p>
                  </a:txBody>
                  <a:tcPr/>
                </a:tc>
              </a:tr>
              <a:tr h="547769">
                <a:tc rowSpan="2">
                  <a:txBody>
                    <a:bodyPr/>
                    <a:lstStyle/>
                    <a:p>
                      <a:pPr algn="ctr"/>
                      <a:r>
                        <a:rPr lang="en-US" sz="2000" dirty="0" err="1" smtClean="0"/>
                        <a:t>BO_soil</a:t>
                      </a:r>
                      <a:endParaRPr 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Full RF</a:t>
                      </a:r>
                    </a:p>
                  </a:txBody>
                  <a:tcPr anchor="ctr"/>
                </a:tc>
                <a:tc>
                  <a:txBody>
                    <a:bodyPr/>
                    <a:lstStyle/>
                    <a:p>
                      <a:pPr algn="ctr"/>
                      <a:r>
                        <a:rPr lang="en-US" sz="1100" dirty="0" smtClean="0"/>
                        <a:t>0.3533</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1.92 x</a:t>
                      </a:r>
                      <a:endParaRPr lang="en-US" sz="1600" b="0" i="0" u="none" strike="noStrike" dirty="0">
                        <a:solidFill>
                          <a:srgbClr val="000000"/>
                        </a:solidFill>
                        <a:effectLst/>
                        <a:latin typeface="Arial"/>
                      </a:endParaRPr>
                    </a:p>
                  </a:txBody>
                  <a:tcPr marL="6350" marR="6350" marT="6350" marB="0" anchor="ctr"/>
                </a:tc>
                <a:tc>
                  <a:txBody>
                    <a:bodyPr/>
                    <a:lstStyle/>
                    <a:p>
                      <a:pPr algn="ctr"/>
                      <a:r>
                        <a:rPr lang="en-US" sz="1100" dirty="0" smtClean="0"/>
                        <a:t>0.0908</a:t>
                      </a:r>
                      <a:endParaRPr lang="en-US" sz="1100" dirty="0"/>
                    </a:p>
                  </a:txBody>
                  <a:tcPr anchor="ctr"/>
                </a:tc>
                <a:tc rowSpan="2">
                  <a:txBody>
                    <a:bodyPr/>
                    <a:lstStyle/>
                    <a:p>
                      <a:pPr algn="ctr" fontAlgn="ctr"/>
                      <a:r>
                        <a:rPr lang="en-US" sz="1600" b="0" i="0" u="none" strike="noStrike" dirty="0" smtClean="0">
                          <a:solidFill>
                            <a:srgbClr val="000000"/>
                          </a:solidFill>
                          <a:effectLst/>
                          <a:latin typeface="Arial"/>
                        </a:rPr>
                        <a:t>7.39 x</a:t>
                      </a:r>
                      <a:endParaRPr lang="en-US" sz="1600" b="0" i="0" u="none" strike="noStrike" dirty="0">
                        <a:solidFill>
                          <a:srgbClr val="000000"/>
                        </a:solidFill>
                        <a:effectLst/>
                        <a:latin typeface="Arial"/>
                      </a:endParaRPr>
                    </a:p>
                  </a:txBody>
                  <a:tcPr marL="6350" marR="6350" marT="6350" marB="0" anchor="ctr"/>
                </a:tc>
              </a:tr>
              <a:tr h="547769">
                <a:tc vMerge="1">
                  <a:txBody>
                    <a:bodyPr/>
                    <a:lstStyle/>
                    <a:p>
                      <a:endParaRPr lang="en-US" dirty="0"/>
                    </a:p>
                  </a:txBody>
                  <a:tcPr/>
                </a:tc>
                <a:tc>
                  <a:txBody>
                    <a:bodyPr/>
                    <a:lstStyle/>
                    <a:p>
                      <a:pPr algn="ctr"/>
                      <a:r>
                        <a:rPr lang="en-US" sz="1100" dirty="0" err="1" smtClean="0"/>
                        <a:t>Boruta</a:t>
                      </a:r>
                      <a:endParaRPr lang="en-US" sz="1100" dirty="0"/>
                    </a:p>
                  </a:txBody>
                  <a:tcPr anchor="ctr"/>
                </a:tc>
                <a:tc>
                  <a:txBody>
                    <a:bodyPr/>
                    <a:lstStyle/>
                    <a:p>
                      <a:pPr algn="ctr"/>
                      <a:r>
                        <a:rPr lang="en-US" sz="1100" dirty="0" smtClean="0"/>
                        <a:t>0.6784</a:t>
                      </a:r>
                      <a:endParaRPr lang="en-US" sz="1100" dirty="0"/>
                    </a:p>
                  </a:txBody>
                  <a:tcPr anchor="ctr"/>
                </a:tc>
                <a:tc vMerge="1">
                  <a:txBody>
                    <a:bodyPr/>
                    <a:lstStyle/>
                    <a:p>
                      <a:endParaRPr lang="en-US"/>
                    </a:p>
                  </a:txBody>
                  <a:tcPr/>
                </a:tc>
                <a:tc>
                  <a:txBody>
                    <a:bodyPr/>
                    <a:lstStyle/>
                    <a:p>
                      <a:pPr algn="ctr"/>
                      <a:r>
                        <a:rPr lang="en-US" sz="1100" dirty="0" smtClean="0"/>
                        <a:t>0.6714</a:t>
                      </a:r>
                      <a:endParaRPr lang="en-US" sz="1100" dirty="0"/>
                    </a:p>
                  </a:txBody>
                  <a:tcPr anchor="ctr"/>
                </a:tc>
                <a:tc vMerge="1">
                  <a:txBody>
                    <a:bodyPr/>
                    <a:lstStyle/>
                    <a:p>
                      <a:endParaRPr lang="en-US"/>
                    </a:p>
                  </a:txBody>
                  <a:tcPr/>
                </a:tc>
              </a:tr>
            </a:tbl>
          </a:graphicData>
        </a:graphic>
      </p:graphicFrame>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6702" r="71816" b="5404"/>
          <a:stretch/>
        </p:blipFill>
        <p:spPr bwMode="auto">
          <a:xfrm>
            <a:off x="7204017" y="1501085"/>
            <a:ext cx="4173286" cy="64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450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42299/graphics/plot_zoom_png?width=1920&amp;height=99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907" y="15875"/>
            <a:ext cx="6874093" cy="357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5900" y="168275"/>
            <a:ext cx="4970976" cy="369332"/>
          </a:xfrm>
          <a:prstGeom prst="rect">
            <a:avLst/>
          </a:prstGeom>
          <a:noFill/>
        </p:spPr>
        <p:txBody>
          <a:bodyPr wrap="none" rtlCol="0">
            <a:spAutoFit/>
          </a:bodyPr>
          <a:lstStyle/>
          <a:p>
            <a:r>
              <a:rPr lang="en-US" dirty="0" err="1" smtClean="0"/>
              <a:t>Boruta</a:t>
            </a:r>
            <a:r>
              <a:rPr lang="en-US" dirty="0" smtClean="0"/>
              <a:t> on a </a:t>
            </a:r>
            <a:r>
              <a:rPr lang="en-US" b="1" dirty="0" smtClean="0">
                <a:solidFill>
                  <a:srgbClr val="FF0000"/>
                </a:solidFill>
              </a:rPr>
              <a:t>single 94 sample run </a:t>
            </a:r>
            <a:r>
              <a:rPr lang="en-US" dirty="0" smtClean="0"/>
              <a:t>(500 trees/forest)</a:t>
            </a:r>
            <a:endParaRPr lang="en-US" dirty="0"/>
          </a:p>
        </p:txBody>
      </p:sp>
      <p:sp>
        <p:nvSpPr>
          <p:cNvPr id="5" name="TextBox 4"/>
          <p:cNvSpPr txBox="1"/>
          <p:nvPr/>
        </p:nvSpPr>
        <p:spPr>
          <a:xfrm>
            <a:off x="924448" y="3748035"/>
            <a:ext cx="2612767" cy="369332"/>
          </a:xfrm>
          <a:prstGeom prst="rect">
            <a:avLst/>
          </a:prstGeom>
          <a:noFill/>
        </p:spPr>
        <p:txBody>
          <a:bodyPr wrap="none" rtlCol="0">
            <a:spAutoFit/>
          </a:bodyPr>
          <a:lstStyle/>
          <a:p>
            <a:r>
              <a:rPr lang="en-US" dirty="0" smtClean="0"/>
              <a:t>All-feature random forest </a:t>
            </a:r>
            <a:endParaRPr lang="en-US" dirty="0"/>
          </a:p>
        </p:txBody>
      </p:sp>
      <p:pic>
        <p:nvPicPr>
          <p:cNvPr id="307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81517" r="56382"/>
          <a:stretch/>
        </p:blipFill>
        <p:spPr bwMode="auto">
          <a:xfrm>
            <a:off x="0" y="1199173"/>
            <a:ext cx="5317907"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769427" y="3796658"/>
            <a:ext cx="5875006" cy="646331"/>
          </a:xfrm>
          <a:prstGeom prst="rect">
            <a:avLst/>
          </a:prstGeom>
          <a:noFill/>
        </p:spPr>
        <p:txBody>
          <a:bodyPr wrap="none" rtlCol="0">
            <a:spAutoFit/>
          </a:bodyPr>
          <a:lstStyle/>
          <a:p>
            <a:r>
              <a:rPr lang="en-US" dirty="0" err="1" smtClean="0"/>
              <a:t>Boruta</a:t>
            </a:r>
            <a:r>
              <a:rPr lang="en-US" dirty="0" smtClean="0"/>
              <a:t>-selected features random forest</a:t>
            </a:r>
          </a:p>
          <a:p>
            <a:r>
              <a:rPr lang="en-US" dirty="0" smtClean="0"/>
              <a:t>Accuracy ~2.5x higher as the random process is re-calculated</a:t>
            </a:r>
            <a:endParaRPr lang="en-US" dirty="0"/>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4277" r="72967"/>
          <a:stretch/>
        </p:blipFill>
        <p:spPr bwMode="auto">
          <a:xfrm>
            <a:off x="0" y="4360984"/>
            <a:ext cx="3295859" cy="233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62892" r="73956" b="4013"/>
          <a:stretch/>
        </p:blipFill>
        <p:spPr bwMode="auto">
          <a:xfrm>
            <a:off x="6076283" y="4532503"/>
            <a:ext cx="3175279" cy="216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147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127.0.0.1:33468/graphics/plot_zoom_png?width=1680&amp;height=97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127.0.0.1:33468/graphics/plot_zoom_png?width=1680&amp;height=970"/>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3550" y="3571875"/>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947400" y="3571875"/>
            <a:ext cx="575863" cy="369332"/>
          </a:xfrm>
          <a:prstGeom prst="rect">
            <a:avLst/>
          </a:prstGeom>
          <a:noFill/>
        </p:spPr>
        <p:txBody>
          <a:bodyPr wrap="none" rtlCol="0">
            <a:spAutoFit/>
          </a:bodyPr>
          <a:lstStyle/>
          <a:p>
            <a:r>
              <a:rPr lang="en-US" dirty="0" smtClean="0"/>
              <a:t>Oral</a:t>
            </a:r>
            <a:endParaRPr lang="en-US"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168275"/>
            <a:ext cx="6473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071100" y="320675"/>
            <a:ext cx="1044710" cy="369332"/>
          </a:xfrm>
          <a:prstGeom prst="rect">
            <a:avLst/>
          </a:prstGeom>
          <a:noFill/>
        </p:spPr>
        <p:txBody>
          <a:bodyPr wrap="none" rtlCol="0">
            <a:spAutoFit/>
          </a:bodyPr>
          <a:lstStyle/>
          <a:p>
            <a:r>
              <a:rPr lang="en-US" dirty="0" err="1" smtClean="0"/>
              <a:t>MeJA</a:t>
            </a:r>
            <a:r>
              <a:rPr lang="en-US" dirty="0" smtClean="0"/>
              <a:t> 0.1</a:t>
            </a:r>
            <a:endParaRPr lang="en-US" dirty="0"/>
          </a:p>
        </p:txBody>
      </p:sp>
      <p:sp>
        <p:nvSpPr>
          <p:cNvPr id="7" name="TextBox 6"/>
          <p:cNvSpPr txBox="1"/>
          <p:nvPr/>
        </p:nvSpPr>
        <p:spPr>
          <a:xfrm>
            <a:off x="4889500" y="136009"/>
            <a:ext cx="1156792" cy="369332"/>
          </a:xfrm>
          <a:prstGeom prst="rect">
            <a:avLst/>
          </a:prstGeom>
          <a:noFill/>
        </p:spPr>
        <p:txBody>
          <a:bodyPr wrap="none" rtlCol="0">
            <a:spAutoFit/>
          </a:bodyPr>
          <a:lstStyle/>
          <a:p>
            <a:r>
              <a:rPr lang="en-US" dirty="0" smtClean="0"/>
              <a:t>In </a:t>
            </a:r>
            <a:r>
              <a:rPr lang="en-US" dirty="0" err="1" smtClean="0"/>
              <a:t>AT_root</a:t>
            </a:r>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5"/>
            <a:ext cx="5994400" cy="50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474845" y="292616"/>
            <a:ext cx="1044710" cy="369332"/>
          </a:xfrm>
          <a:prstGeom prst="rect">
            <a:avLst/>
          </a:prstGeom>
          <a:noFill/>
        </p:spPr>
        <p:txBody>
          <a:bodyPr wrap="none" rtlCol="0">
            <a:spAutoFit/>
          </a:bodyPr>
          <a:lstStyle/>
          <a:p>
            <a:r>
              <a:rPr lang="en-US" dirty="0" err="1" smtClean="0"/>
              <a:t>MeJA</a:t>
            </a:r>
            <a:r>
              <a:rPr lang="en-US" dirty="0" smtClean="0"/>
              <a:t> 1.0</a:t>
            </a:r>
            <a:endParaRPr lang="en-US" dirty="0"/>
          </a:p>
        </p:txBody>
      </p:sp>
      <p:sp>
        <p:nvSpPr>
          <p:cNvPr id="12" name="TextBox 11"/>
          <p:cNvSpPr txBox="1"/>
          <p:nvPr/>
        </p:nvSpPr>
        <p:spPr>
          <a:xfrm>
            <a:off x="3187700" y="3810516"/>
            <a:ext cx="850169" cy="369332"/>
          </a:xfrm>
          <a:prstGeom prst="rect">
            <a:avLst/>
          </a:prstGeom>
          <a:noFill/>
        </p:spPr>
        <p:txBody>
          <a:bodyPr wrap="none" rtlCol="0">
            <a:spAutoFit/>
          </a:bodyPr>
          <a:lstStyle/>
          <a:p>
            <a:r>
              <a:rPr lang="en-US" dirty="0" smtClean="0"/>
              <a:t>control</a:t>
            </a:r>
            <a:endParaRPr lang="en-US" dirty="0"/>
          </a:p>
        </p:txBody>
      </p:sp>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292" y="3810516"/>
            <a:ext cx="540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880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C5FD6A-ED89-458D-921A-BCE81912182A}"/>
              </a:ext>
            </a:extLst>
          </p:cNvPr>
          <p:cNvSpPr txBox="1"/>
          <p:nvPr/>
        </p:nvSpPr>
        <p:spPr>
          <a:xfrm>
            <a:off x="8931506" y="6038414"/>
            <a:ext cx="3169457" cy="900246"/>
          </a:xfrm>
          <a:prstGeom prst="rect">
            <a:avLst/>
          </a:prstGeom>
          <a:noFill/>
        </p:spPr>
        <p:txBody>
          <a:bodyPr wrap="none" rtlCol="0">
            <a:spAutoFit/>
          </a:bodyPr>
          <a:lstStyle/>
          <a:p>
            <a:endParaRPr lang="en-US" sz="1050"/>
          </a:p>
          <a:p>
            <a:r>
              <a:rPr lang="en-US" sz="1050"/>
              <a:t>Phenological stages of current plants: current planning</a:t>
            </a:r>
            <a:br>
              <a:rPr lang="en-US" sz="1050"/>
            </a:br>
            <a:r>
              <a:rPr lang="en-US" sz="1050"/>
              <a:t>Plant traits, what to measure? </a:t>
            </a:r>
          </a:p>
          <a:p>
            <a:r>
              <a:rPr lang="en-US" sz="1050" b="1"/>
              <a:t>Scanning with Justin</a:t>
            </a:r>
          </a:p>
          <a:p>
            <a:endParaRPr lang="en-US" sz="1050"/>
          </a:p>
        </p:txBody>
      </p:sp>
      <p:sp>
        <p:nvSpPr>
          <p:cNvPr id="3" name="TextBox 2">
            <a:extLst>
              <a:ext uri="{FF2B5EF4-FFF2-40B4-BE49-F238E27FC236}">
                <a16:creationId xmlns:a16="http://schemas.microsoft.com/office/drawing/2014/main" xmlns="" id="{76525C3F-5652-48F9-8678-25D7822F6F4B}"/>
              </a:ext>
            </a:extLst>
          </p:cNvPr>
          <p:cNvSpPr txBox="1"/>
          <p:nvPr/>
        </p:nvSpPr>
        <p:spPr>
          <a:xfrm>
            <a:off x="525395" y="1952527"/>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AE252265-4E92-46C5-A064-62707F7467CB}"/>
              </a:ext>
            </a:extLst>
          </p:cNvPr>
          <p:cNvSpPr txBox="1"/>
          <p:nvPr/>
        </p:nvSpPr>
        <p:spPr>
          <a:xfrm>
            <a:off x="525520" y="4303055"/>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4x/week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xmlns="" id="{3743422D-FD5D-49D0-8B8E-1C186B3FC3C8}"/>
              </a:ext>
            </a:extLst>
          </p:cNvPr>
          <p:cNvSpPr txBox="1"/>
          <p:nvPr/>
        </p:nvSpPr>
        <p:spPr>
          <a:xfrm>
            <a:off x="1075784" y="2928414"/>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xmlns="" id="{7553F71D-2E41-4753-8F65-1DD8A609635B}"/>
              </a:ext>
            </a:extLst>
          </p:cNvPr>
          <p:cNvGrpSpPr/>
          <p:nvPr/>
        </p:nvGrpSpPr>
        <p:grpSpPr>
          <a:xfrm>
            <a:off x="1166336" y="2290952"/>
            <a:ext cx="409617" cy="635483"/>
            <a:chOff x="9289076" y="2168875"/>
            <a:chExt cx="409617" cy="635483"/>
          </a:xfrm>
        </p:grpSpPr>
        <p:sp>
          <p:nvSpPr>
            <p:cNvPr id="7" name="Trapezoid 6">
              <a:extLst>
                <a:ext uri="{FF2B5EF4-FFF2-40B4-BE49-F238E27FC236}">
                  <a16:creationId xmlns:a16="http://schemas.microsoft.com/office/drawing/2014/main" xmlns="" id="{3785F9AD-4D6F-4D91-9967-2CF33F613874}"/>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xmlns="" id="{76BF95F2-E426-4238-93C9-36E8E44165D2}"/>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xmlns="" id="{9692475C-B200-4991-93CF-24794200A118}"/>
                </a:ext>
              </a:extLst>
            </p:cNvPr>
            <p:cNvGrpSpPr/>
            <p:nvPr/>
          </p:nvGrpSpPr>
          <p:grpSpPr>
            <a:xfrm>
              <a:off x="9289076" y="2168875"/>
              <a:ext cx="404813" cy="384026"/>
              <a:chOff x="3081337" y="504825"/>
              <a:chExt cx="404813" cy="514350"/>
            </a:xfrm>
          </p:grpSpPr>
          <p:cxnSp>
            <p:nvCxnSpPr>
              <p:cNvPr id="10" name="Straight Arrow Connector 9">
                <a:extLst>
                  <a:ext uri="{FF2B5EF4-FFF2-40B4-BE49-F238E27FC236}">
                    <a16:creationId xmlns:a16="http://schemas.microsoft.com/office/drawing/2014/main" xmlns="" id="{847F5C28-9E88-45F5-B612-8A1DF594B04E}"/>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 name="Teardrop 10">
                <a:extLst>
                  <a:ext uri="{FF2B5EF4-FFF2-40B4-BE49-F238E27FC236}">
                    <a16:creationId xmlns:a16="http://schemas.microsoft.com/office/drawing/2014/main" xmlns="" id="{866F65F3-24A5-494B-A4F6-D84E91074A6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ardrop 11">
                <a:extLst>
                  <a:ext uri="{FF2B5EF4-FFF2-40B4-BE49-F238E27FC236}">
                    <a16:creationId xmlns:a16="http://schemas.microsoft.com/office/drawing/2014/main" xmlns="" id="{DFA2DAD5-16B4-4FE9-A6D6-F05AB15F4D2E}"/>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 name="Group 12">
            <a:extLst>
              <a:ext uri="{FF2B5EF4-FFF2-40B4-BE49-F238E27FC236}">
                <a16:creationId xmlns:a16="http://schemas.microsoft.com/office/drawing/2014/main" xmlns="" id="{5D697CB2-C893-4113-B880-F2836CFE167A}"/>
              </a:ext>
            </a:extLst>
          </p:cNvPr>
          <p:cNvGrpSpPr/>
          <p:nvPr/>
        </p:nvGrpSpPr>
        <p:grpSpPr>
          <a:xfrm>
            <a:off x="759060" y="3368262"/>
            <a:ext cx="409617" cy="635483"/>
            <a:chOff x="9289076" y="2168875"/>
            <a:chExt cx="409617" cy="635483"/>
          </a:xfrm>
        </p:grpSpPr>
        <p:sp>
          <p:nvSpPr>
            <p:cNvPr id="14" name="Trapezoid 13">
              <a:extLst>
                <a:ext uri="{FF2B5EF4-FFF2-40B4-BE49-F238E27FC236}">
                  <a16:creationId xmlns:a16="http://schemas.microsoft.com/office/drawing/2014/main" xmlns="" id="{15778EC2-5C50-446C-8950-451EC72323F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xmlns="" id="{992C0546-17CC-4E07-B96B-F6788053053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xmlns="" id="{1A3397ED-9695-475B-9D5B-C11104FDCA7D}"/>
                </a:ext>
              </a:extLst>
            </p:cNvPr>
            <p:cNvGrpSpPr/>
            <p:nvPr/>
          </p:nvGrpSpPr>
          <p:grpSpPr>
            <a:xfrm>
              <a:off x="9289076" y="2168875"/>
              <a:ext cx="404813" cy="384026"/>
              <a:chOff x="3081337" y="504825"/>
              <a:chExt cx="404813" cy="514350"/>
            </a:xfrm>
          </p:grpSpPr>
          <p:cxnSp>
            <p:nvCxnSpPr>
              <p:cNvPr id="17" name="Straight Arrow Connector 16">
                <a:extLst>
                  <a:ext uri="{FF2B5EF4-FFF2-40B4-BE49-F238E27FC236}">
                    <a16:creationId xmlns:a16="http://schemas.microsoft.com/office/drawing/2014/main" xmlns="" id="{A82D81DE-1A20-4406-9F81-D0DA1CB14D11}"/>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8" name="Teardrop 17">
                <a:extLst>
                  <a:ext uri="{FF2B5EF4-FFF2-40B4-BE49-F238E27FC236}">
                    <a16:creationId xmlns:a16="http://schemas.microsoft.com/office/drawing/2014/main" xmlns="" id="{A958D5F4-6849-455F-8F5E-C479284F1F36}"/>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ardrop 18">
                <a:extLst>
                  <a:ext uri="{FF2B5EF4-FFF2-40B4-BE49-F238E27FC236}">
                    <a16:creationId xmlns:a16="http://schemas.microsoft.com/office/drawing/2014/main" xmlns="" id="{0B2C4537-9205-46B5-B416-540F56BC8709}"/>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0" name="TextBox 19">
            <a:extLst>
              <a:ext uri="{FF2B5EF4-FFF2-40B4-BE49-F238E27FC236}">
                <a16:creationId xmlns:a16="http://schemas.microsoft.com/office/drawing/2014/main" xmlns="" id="{316BC602-104C-486B-9124-49E1C5BC29E6}"/>
              </a:ext>
            </a:extLst>
          </p:cNvPr>
          <p:cNvSpPr txBox="1"/>
          <p:nvPr/>
        </p:nvSpPr>
        <p:spPr>
          <a:xfrm>
            <a:off x="727332" y="3992586"/>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21" name="Group 20">
            <a:extLst>
              <a:ext uri="{FF2B5EF4-FFF2-40B4-BE49-F238E27FC236}">
                <a16:creationId xmlns:a16="http://schemas.microsoft.com/office/drawing/2014/main" xmlns="" id="{1A316C36-1057-48F9-B8A3-F581BC136305}"/>
              </a:ext>
            </a:extLst>
          </p:cNvPr>
          <p:cNvGrpSpPr/>
          <p:nvPr/>
        </p:nvGrpSpPr>
        <p:grpSpPr>
          <a:xfrm>
            <a:off x="1442232" y="3368262"/>
            <a:ext cx="409617" cy="635483"/>
            <a:chOff x="9289076" y="2168875"/>
            <a:chExt cx="409617" cy="635483"/>
          </a:xfrm>
        </p:grpSpPr>
        <p:sp>
          <p:nvSpPr>
            <p:cNvPr id="22" name="Trapezoid 21">
              <a:extLst>
                <a:ext uri="{FF2B5EF4-FFF2-40B4-BE49-F238E27FC236}">
                  <a16:creationId xmlns:a16="http://schemas.microsoft.com/office/drawing/2014/main" xmlns="" id="{3501BFAE-45C7-4123-AC10-C858B90954AE}"/>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xmlns="" id="{AD3FF071-D996-4A5C-8757-DF9E92FA100E}"/>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xmlns="" id="{4095E813-5636-4C52-8DE6-786B3259B524}"/>
                </a:ext>
              </a:extLst>
            </p:cNvPr>
            <p:cNvGrpSpPr/>
            <p:nvPr/>
          </p:nvGrpSpPr>
          <p:grpSpPr>
            <a:xfrm>
              <a:off x="9289076" y="2168875"/>
              <a:ext cx="404813" cy="384026"/>
              <a:chOff x="3081337" y="504825"/>
              <a:chExt cx="404813" cy="514350"/>
            </a:xfrm>
          </p:grpSpPr>
          <p:cxnSp>
            <p:nvCxnSpPr>
              <p:cNvPr id="25" name="Straight Arrow Connector 24">
                <a:extLst>
                  <a:ext uri="{FF2B5EF4-FFF2-40B4-BE49-F238E27FC236}">
                    <a16:creationId xmlns:a16="http://schemas.microsoft.com/office/drawing/2014/main" xmlns="" id="{F22BF73A-264F-4AD5-AFDD-2CD2E42FB993}"/>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26" name="Teardrop 25">
                <a:extLst>
                  <a:ext uri="{FF2B5EF4-FFF2-40B4-BE49-F238E27FC236}">
                    <a16:creationId xmlns:a16="http://schemas.microsoft.com/office/drawing/2014/main" xmlns="" id="{471D1D0B-31AA-4900-80C3-9848122574A5}"/>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ardrop 26">
                <a:extLst>
                  <a:ext uri="{FF2B5EF4-FFF2-40B4-BE49-F238E27FC236}">
                    <a16:creationId xmlns:a16="http://schemas.microsoft.com/office/drawing/2014/main" xmlns="" id="{F669ED06-D4A9-4A9C-89ED-12D9D73329C6}"/>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TextBox 27">
            <a:extLst>
              <a:ext uri="{FF2B5EF4-FFF2-40B4-BE49-F238E27FC236}">
                <a16:creationId xmlns:a16="http://schemas.microsoft.com/office/drawing/2014/main" xmlns="" id="{A5BD7CD3-2CD9-4B7B-91FD-A0B81D629DA6}"/>
              </a:ext>
            </a:extLst>
          </p:cNvPr>
          <p:cNvSpPr txBox="1"/>
          <p:nvPr/>
        </p:nvSpPr>
        <p:spPr>
          <a:xfrm>
            <a:off x="1381381" y="3998935"/>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xmlns="" id="{874B21F7-BE8A-420F-BFB2-B717632B1CBD}"/>
              </a:ext>
            </a:extLst>
          </p:cNvPr>
          <p:cNvCxnSpPr>
            <a:cxnSpLocks/>
          </p:cNvCxnSpPr>
          <p:nvPr/>
        </p:nvCxnSpPr>
        <p:spPr>
          <a:xfrm flipH="1">
            <a:off x="1079451" y="3167334"/>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AD536DF2-6755-4242-9317-B916BF74EAFD}"/>
              </a:ext>
            </a:extLst>
          </p:cNvPr>
          <p:cNvCxnSpPr>
            <a:cxnSpLocks/>
          </p:cNvCxnSpPr>
          <p:nvPr/>
        </p:nvCxnSpPr>
        <p:spPr>
          <a:xfrm>
            <a:off x="1585659" y="3173684"/>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xmlns="" id="{80613BA2-62EA-4130-9DBD-7DA8990FF461}"/>
              </a:ext>
            </a:extLst>
          </p:cNvPr>
          <p:cNvGrpSpPr/>
          <p:nvPr/>
        </p:nvGrpSpPr>
        <p:grpSpPr>
          <a:xfrm>
            <a:off x="7547291" y="686900"/>
            <a:ext cx="2822568" cy="1419515"/>
            <a:chOff x="2952141" y="2324557"/>
            <a:chExt cx="2822568" cy="1419515"/>
          </a:xfrm>
        </p:grpSpPr>
        <p:sp>
          <p:nvSpPr>
            <p:cNvPr id="32" name="TextBox 31">
              <a:extLst>
                <a:ext uri="{FF2B5EF4-FFF2-40B4-BE49-F238E27FC236}">
                  <a16:creationId xmlns:a16="http://schemas.microsoft.com/office/drawing/2014/main" xmlns="" id="{4CA0AC74-71D5-4676-9830-9D027836B546}"/>
                </a:ext>
              </a:extLst>
            </p:cNvPr>
            <p:cNvSpPr txBox="1"/>
            <p:nvPr/>
          </p:nvSpPr>
          <p:spPr>
            <a:xfrm>
              <a:off x="2952141" y="2324557"/>
              <a:ext cx="2822568"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 + 2 =  9 species + 2x </a:t>
              </a:r>
              <a:r>
                <a:rPr kumimoji="0" lang="en-US" sz="1200" b="1"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200" b="1" i="1" u="none" strike="noStrike" kern="1200" cap="none" spc="0" normalizeH="0" baseline="0" noProof="0" err="1">
                  <a:ln>
                    <a:noFill/>
                  </a:ln>
                  <a:solidFill>
                    <a:prstClr val="black"/>
                  </a:solidFill>
                  <a:effectLst/>
                  <a:uLnTx/>
                  <a:uFillTx/>
                  <a:latin typeface="Calibri" panose="020F0502020204030204"/>
                  <a:ea typeface="+mn-ea"/>
                  <a:cs typeface="+mn-cs"/>
                </a:rPr>
                <a:t>oleraceae</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xmlns="" id="{643F0750-3F42-48F7-A287-496210169B7E}"/>
                </a:ext>
              </a:extLst>
            </p:cNvPr>
            <p:cNvSpPr txBox="1"/>
            <p:nvPr/>
          </p:nvSpPr>
          <p:spPr>
            <a:xfrm>
              <a:off x="3445979" y="2831709"/>
              <a:ext cx="1985865"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Calibri" panose="020F0502020204030204"/>
                  <a:ea typeface="+mn-ea"/>
                  <a:cs typeface="+mn-cs"/>
                </a:rPr>
                <a:t>1</a:t>
              </a:r>
              <a:r>
                <a:rPr kumimoji="0" lang="en-US" sz="1200" b="1" i="0" u="none" strike="noStrike" kern="1200" cap="none" spc="0" normalizeH="0" baseline="30000" noProof="0">
                  <a:ln>
                    <a:noFill/>
                  </a:ln>
                  <a:solidFill>
                    <a:srgbClr val="FF0000"/>
                  </a:solidFill>
                  <a:effectLst/>
                  <a:uLnTx/>
                  <a:uFillTx/>
                  <a:latin typeface="Calibri" panose="020F0502020204030204"/>
                  <a:ea typeface="+mn-ea"/>
                  <a:cs typeface="+mn-cs"/>
                </a:rPr>
                <a:t>st</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5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xmlns="" id="{A008756B-C737-4825-917B-F9909B2BC52A}"/>
                </a:ext>
              </a:extLst>
            </p:cNvPr>
            <p:cNvSpPr txBox="1"/>
            <p:nvPr/>
          </p:nvSpPr>
          <p:spPr>
            <a:xfrm>
              <a:off x="3445979" y="3149391"/>
              <a:ext cx="2019079"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6"/>
                  </a:solidFill>
                  <a:effectLst/>
                  <a:uLnTx/>
                  <a:uFillTx/>
                  <a:latin typeface="Calibri" panose="020F0502020204030204"/>
                  <a:ea typeface="+mn-ea"/>
                  <a:cs typeface="+mn-cs"/>
                </a:rPr>
                <a:t>2</a:t>
              </a:r>
              <a:r>
                <a:rPr kumimoji="0" lang="en-US" sz="1200" b="1" i="0" u="none" strike="noStrike" kern="1200" cap="none" spc="0" normalizeH="0" baseline="30000" noProof="0">
                  <a:ln>
                    <a:noFill/>
                  </a:ln>
                  <a:solidFill>
                    <a:schemeClr val="accent6"/>
                  </a:solidFill>
                  <a:effectLst/>
                  <a:uLnTx/>
                  <a:uFillTx/>
                  <a:latin typeface="Calibri" panose="020F0502020204030204"/>
                  <a:ea typeface="+mn-ea"/>
                  <a:cs typeface="+mn-cs"/>
                </a:rPr>
                <a:t>nd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4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xmlns="" id="{A7F21D12-E79C-45AB-B84F-9943FF3CE501}"/>
                </a:ext>
              </a:extLst>
            </p:cNvPr>
            <p:cNvSpPr txBox="1"/>
            <p:nvPr/>
          </p:nvSpPr>
          <p:spPr>
            <a:xfrm>
              <a:off x="3445979" y="3467073"/>
              <a:ext cx="2019079" cy="276999"/>
            </a:xfrm>
            <a:prstGeom prst="rect">
              <a:avLst/>
            </a:prstGeom>
            <a:noFill/>
            <a:ln>
              <a:noFill/>
            </a:ln>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3</a:t>
              </a:r>
              <a:r>
                <a:rPr kumimoji="0" lang="en-US" sz="1200" b="1" i="0" u="none" strike="noStrike" kern="1200" cap="none" spc="0" normalizeH="0" baseline="30000" noProof="0">
                  <a:ln>
                    <a:noFill/>
                  </a:ln>
                  <a:solidFill>
                    <a:prstClr val="black"/>
                  </a:solidFill>
                  <a:effectLst/>
                  <a:uLnTx/>
                  <a:uFillTx/>
                  <a:latin typeface="Calibri" panose="020F0502020204030204"/>
                  <a:ea typeface="+mn-ea"/>
                  <a:cs typeface="+mn-cs"/>
                </a:rPr>
                <a:t>rd</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round of dips = 2 species </a:t>
              </a:r>
              <a:endParaRPr kumimoji="0" lang="nl-NL" sz="1200" b="1"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xmlns="" id="{46694446-0347-4861-A0E3-FD5810FF2630}"/>
              </a:ext>
            </a:extLst>
          </p:cNvPr>
          <p:cNvGrpSpPr/>
          <p:nvPr/>
        </p:nvGrpSpPr>
        <p:grpSpPr>
          <a:xfrm>
            <a:off x="6362066" y="3144051"/>
            <a:ext cx="4489161" cy="870161"/>
            <a:chOff x="6362066" y="3144051"/>
            <a:chExt cx="4489161" cy="870161"/>
          </a:xfrm>
        </p:grpSpPr>
        <p:cxnSp>
          <p:nvCxnSpPr>
            <p:cNvPr id="37" name="Straight Connector 36">
              <a:extLst>
                <a:ext uri="{FF2B5EF4-FFF2-40B4-BE49-F238E27FC236}">
                  <a16:creationId xmlns:a16="http://schemas.microsoft.com/office/drawing/2014/main" xmlns="" id="{4F186C3C-C42B-42B8-A824-64C7F1D36A3A}"/>
                </a:ext>
              </a:extLst>
            </p:cNvPr>
            <p:cNvCxnSpPr/>
            <p:nvPr/>
          </p:nvCxnSpPr>
          <p:spPr>
            <a:xfrm>
              <a:off x="7111466" y="3361995"/>
              <a:ext cx="30968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3E94F70-7A9A-4919-AD1E-DE6407C53822}"/>
                </a:ext>
              </a:extLst>
            </p:cNvPr>
            <p:cNvCxnSpPr>
              <a:cxnSpLocks/>
            </p:cNvCxnSpPr>
            <p:nvPr/>
          </p:nvCxnSpPr>
          <p:spPr>
            <a:xfrm>
              <a:off x="7637640" y="3684913"/>
              <a:ext cx="3213587"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86A3D48-6C9F-4C7F-B4E4-9286514597C7}"/>
                </a:ext>
              </a:extLst>
            </p:cNvPr>
            <p:cNvSpPr txBox="1"/>
            <p:nvPr/>
          </p:nvSpPr>
          <p:spPr>
            <a:xfrm>
              <a:off x="6362066" y="3253095"/>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1</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xmlns="" id="{1267FB27-71A2-47FE-B139-822FF4AD1D62}"/>
                </a:ext>
              </a:extLst>
            </p:cNvPr>
            <p:cNvSpPr txBox="1"/>
            <p:nvPr/>
          </p:nvSpPr>
          <p:spPr>
            <a:xfrm>
              <a:off x="6921867" y="3547184"/>
              <a:ext cx="715773" cy="276999"/>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Round 2</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xmlns="" id="{03C85441-DC30-4DA2-8DCF-88345978744D}"/>
                </a:ext>
              </a:extLst>
            </p:cNvPr>
            <p:cNvCxnSpPr/>
            <p:nvPr/>
          </p:nvCxnSpPr>
          <p:spPr>
            <a:xfrm>
              <a:off x="7846870" y="3144051"/>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C3CDDF9C-1D4B-4D70-88EF-BDAA8F611C15}"/>
                </a:ext>
              </a:extLst>
            </p:cNvPr>
            <p:cNvCxnSpPr/>
            <p:nvPr/>
          </p:nvCxnSpPr>
          <p:spPr>
            <a:xfrm>
              <a:off x="8398841" y="315182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D7D232A3-1271-4E63-888E-11016B2E93C0}"/>
                </a:ext>
              </a:extLst>
            </p:cNvPr>
            <p:cNvCxnSpPr/>
            <p:nvPr/>
          </p:nvCxnSpPr>
          <p:spPr>
            <a:xfrm>
              <a:off x="8904793" y="3170745"/>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A2AD2059-21F8-4644-B748-BD9E0E06AE04}"/>
                </a:ext>
              </a:extLst>
            </p:cNvPr>
            <p:cNvCxnSpPr/>
            <p:nvPr/>
          </p:nvCxnSpPr>
          <p:spPr>
            <a:xfrm>
              <a:off x="9450141" y="3184967"/>
              <a:ext cx="0" cy="7907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4BACF92C-3A04-4D66-BB73-8D501F3D1273}"/>
                </a:ext>
              </a:extLst>
            </p:cNvPr>
            <p:cNvCxnSpPr/>
            <p:nvPr/>
          </p:nvCxnSpPr>
          <p:spPr>
            <a:xfrm>
              <a:off x="8440601" y="3151825"/>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DEA9A84-3833-4066-A8CD-C9C545EEEDAE}"/>
                </a:ext>
              </a:extLst>
            </p:cNvPr>
            <p:cNvCxnSpPr/>
            <p:nvPr/>
          </p:nvCxnSpPr>
          <p:spPr>
            <a:xfrm>
              <a:off x="8939228" y="3178694"/>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588662AD-C27A-4179-B155-A879F242773D}"/>
                </a:ext>
              </a:extLst>
            </p:cNvPr>
            <p:cNvCxnSpPr/>
            <p:nvPr/>
          </p:nvCxnSpPr>
          <p:spPr>
            <a:xfrm>
              <a:off x="9486060" y="3203027"/>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11E8D9BE-B618-42E9-9A94-87E53FD609F5}"/>
                </a:ext>
              </a:extLst>
            </p:cNvPr>
            <p:cNvCxnSpPr/>
            <p:nvPr/>
          </p:nvCxnSpPr>
          <p:spPr>
            <a:xfrm>
              <a:off x="9934034" y="3194991"/>
              <a:ext cx="0" cy="7907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5D848D3B-579A-4674-9C6B-078D8283DA95}"/>
                </a:ext>
              </a:extLst>
            </p:cNvPr>
            <p:cNvCxnSpPr/>
            <p:nvPr/>
          </p:nvCxnSpPr>
          <p:spPr>
            <a:xfrm>
              <a:off x="8984691" y="3169816"/>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00B50367-0695-4083-A585-A63370427DD2}"/>
                </a:ext>
              </a:extLst>
            </p:cNvPr>
            <p:cNvCxnSpPr/>
            <p:nvPr/>
          </p:nvCxnSpPr>
          <p:spPr>
            <a:xfrm>
              <a:off x="9545462" y="3197789"/>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BC71601E-E445-4531-8C02-2821928C1CF9}"/>
                </a:ext>
              </a:extLst>
            </p:cNvPr>
            <p:cNvCxnSpPr/>
            <p:nvPr/>
          </p:nvCxnSpPr>
          <p:spPr>
            <a:xfrm>
              <a:off x="9971590" y="3178694"/>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B9AFCE61-5750-4EAB-B542-897549758C49}"/>
                </a:ext>
              </a:extLst>
            </p:cNvPr>
            <p:cNvCxnSpPr/>
            <p:nvPr/>
          </p:nvCxnSpPr>
          <p:spPr>
            <a:xfrm>
              <a:off x="10379964" y="3223495"/>
              <a:ext cx="0" cy="79071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xmlns="" id="{A6904530-707A-4078-9DB3-C7156578254C}"/>
              </a:ext>
            </a:extLst>
          </p:cNvPr>
          <p:cNvGrpSpPr/>
          <p:nvPr/>
        </p:nvGrpSpPr>
        <p:grpSpPr>
          <a:xfrm>
            <a:off x="3027801" y="2761297"/>
            <a:ext cx="2064385" cy="1941868"/>
            <a:chOff x="6987920" y="3354085"/>
            <a:chExt cx="2064385" cy="1941868"/>
          </a:xfrm>
        </p:grpSpPr>
        <p:sp>
          <p:nvSpPr>
            <p:cNvPr id="31" name="TextBox 30">
              <a:extLst>
                <a:ext uri="{FF2B5EF4-FFF2-40B4-BE49-F238E27FC236}">
                  <a16:creationId xmlns:a16="http://schemas.microsoft.com/office/drawing/2014/main" xmlns="" id="{B1108D97-4575-42B8-814D-7081C266196C}"/>
                </a:ext>
              </a:extLst>
            </p:cNvPr>
            <p:cNvSpPr txBox="1"/>
            <p:nvPr/>
          </p:nvSpPr>
          <p:spPr>
            <a:xfrm>
              <a:off x="6987920" y="3687502"/>
              <a:ext cx="643188" cy="1200329"/>
            </a:xfrm>
            <a:prstGeom prst="rect">
              <a:avLst/>
            </a:prstGeom>
            <a:noFill/>
          </p:spPr>
          <p:txBody>
            <a:bodyPr wrap="non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0.5mM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Calibri" panose="020F0502020204030204"/>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1mM</a:t>
              </a:r>
              <a:endParaRPr kumimoji="0" lang="nl-NL"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xmlns="" id="{80BBBDCD-3EBE-4F5D-95E3-C255F1F0DB43}"/>
                </a:ext>
              </a:extLst>
            </p:cNvPr>
            <p:cNvSpPr txBox="1"/>
            <p:nvPr/>
          </p:nvSpPr>
          <p:spPr>
            <a:xfrm>
              <a:off x="7665387" y="3354085"/>
              <a:ext cx="1192955"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Camelina sativa</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Berteroa</a:t>
              </a:r>
              <a:r>
                <a:rPr lang="en-US" sz="1000" i="1">
                  <a:solidFill>
                    <a:prstClr val="black"/>
                  </a:solidFill>
                  <a:latin typeface="Calibri" panose="020F0502020204030204"/>
                </a:rPr>
                <a:t> </a:t>
              </a:r>
              <a:r>
                <a:rPr lang="en-US" sz="1000" i="1" err="1">
                  <a:solidFill>
                    <a:prstClr val="black"/>
                  </a:solidFill>
                  <a:latin typeface="Calibri" panose="020F0502020204030204"/>
                </a:rPr>
                <a:t>incana</a:t>
              </a:r>
              <a:r>
                <a:rPr lang="en-US" sz="1000" i="1">
                  <a:solidFill>
                    <a:prstClr val="black"/>
                  </a:solidFill>
                  <a:latin typeface="Calibri" panose="020F0502020204030204"/>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Arabis</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glabra </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rPr>
                <a:t>B. </a:t>
              </a:r>
              <a:r>
                <a:rPr lang="en-US" sz="1000" i="1" err="1">
                  <a:solidFill>
                    <a:prstClr val="black"/>
                  </a:solidFill>
                  <a:latin typeface="Calibri" panose="020F0502020204030204"/>
                </a:rPr>
                <a:t>oleraceae</a:t>
              </a:r>
              <a:r>
                <a:rPr lang="en-US" sz="1000" i="1">
                  <a:solidFill>
                    <a:prstClr val="black"/>
                  </a:solidFill>
                  <a:latin typeface="Calibri" panose="020F0502020204030204"/>
                </a:rPr>
                <a:t> wild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oleraceae</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Rivera</a:t>
              </a:r>
            </a:p>
          </p:txBody>
        </p:sp>
        <p:sp>
          <p:nvSpPr>
            <p:cNvPr id="57" name="TextBox 56">
              <a:extLst>
                <a:ext uri="{FF2B5EF4-FFF2-40B4-BE49-F238E27FC236}">
                  <a16:creationId xmlns:a16="http://schemas.microsoft.com/office/drawing/2014/main" xmlns="" id="{ED062B9B-10C1-4B19-9DAE-A4706E0E56B2}"/>
                </a:ext>
              </a:extLst>
            </p:cNvPr>
            <p:cNvSpPr txBox="1"/>
            <p:nvPr/>
          </p:nvSpPr>
          <p:spPr>
            <a:xfrm>
              <a:off x="7665387" y="4434179"/>
              <a:ext cx="1386918" cy="861774"/>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Brassica </a:t>
              </a: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nigra</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Sinapis</a:t>
              </a:r>
              <a:r>
                <a:rPr lang="en-US" sz="1000" i="1">
                  <a:solidFill>
                    <a:prstClr val="black"/>
                  </a:solidFill>
                  <a:latin typeface="Calibri" panose="020F0502020204030204"/>
                </a:rPr>
                <a:t> arvensis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Barbarea</a:t>
              </a:r>
              <a:r>
                <a:rPr kumimoji="0" lang="en-US" sz="1000" i="1" u="none" strike="noStrike" kern="1200" cap="none" spc="0" normalizeH="0" baseline="0" noProof="0">
                  <a:ln>
                    <a:noFill/>
                  </a:ln>
                  <a:solidFill>
                    <a:prstClr val="black"/>
                  </a:solidFill>
                  <a:effectLst/>
                  <a:uLnTx/>
                  <a:uFillTx/>
                  <a:latin typeface="Calibri" panose="020F0502020204030204"/>
                  <a:ea typeface="+mn-ea"/>
                  <a:cs typeface="+mn-cs"/>
                </a:rPr>
                <a:t> vulgaris</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i="1" err="1">
                  <a:solidFill>
                    <a:prstClr val="black"/>
                  </a:solidFill>
                  <a:latin typeface="Calibri" panose="020F0502020204030204"/>
                </a:rPr>
                <a:t>Capsella</a:t>
              </a:r>
              <a:r>
                <a:rPr lang="en-US" sz="1000" i="1">
                  <a:solidFill>
                    <a:prstClr val="black"/>
                  </a:solidFill>
                  <a:latin typeface="Calibri" panose="020F0502020204030204"/>
                </a:rPr>
                <a:t> bursa-pastoris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err="1">
                  <a:ln>
                    <a:noFill/>
                  </a:ln>
                  <a:solidFill>
                    <a:prstClr val="black"/>
                  </a:solidFill>
                  <a:effectLst/>
                  <a:uLnTx/>
                  <a:uFillTx/>
                  <a:latin typeface="Calibri" panose="020F0502020204030204"/>
                  <a:ea typeface="+mn-ea"/>
                  <a:cs typeface="+mn-cs"/>
                </a:rPr>
                <a:t>Brassic</a:t>
              </a:r>
              <a:r>
                <a:rPr lang="en-US" sz="1000" i="1">
                  <a:solidFill>
                    <a:prstClr val="black"/>
                  </a:solidFill>
                  <a:latin typeface="Calibri" panose="020F0502020204030204"/>
                </a:rPr>
                <a:t>a </a:t>
              </a:r>
              <a:r>
                <a:rPr lang="en-US" sz="1000" i="1" err="1">
                  <a:solidFill>
                    <a:prstClr val="black"/>
                  </a:solidFill>
                  <a:latin typeface="Calibri" panose="020F0502020204030204"/>
                </a:rPr>
                <a:t>rapa</a:t>
              </a:r>
              <a:r>
                <a:rPr lang="en-US" sz="1000" i="1">
                  <a:solidFill>
                    <a:prstClr val="black"/>
                  </a:solidFill>
                  <a:latin typeface="Calibri" panose="020F0502020204030204"/>
                </a:rPr>
                <a:t> </a:t>
              </a:r>
              <a:endParaRPr kumimoji="0" lang="en-US" sz="1000" i="1"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xmlns="" id="{1ADC5ED2-2C39-4689-9638-1DFBC3E34427}"/>
              </a:ext>
            </a:extLst>
          </p:cNvPr>
          <p:cNvGrpSpPr/>
          <p:nvPr/>
        </p:nvGrpSpPr>
        <p:grpSpPr>
          <a:xfrm>
            <a:off x="6236256" y="4833823"/>
            <a:ext cx="5390499" cy="814929"/>
            <a:chOff x="2952141" y="2324557"/>
            <a:chExt cx="5390499" cy="814929"/>
          </a:xfrm>
        </p:grpSpPr>
        <p:sp>
          <p:nvSpPr>
            <p:cNvPr id="61" name="TextBox 60">
              <a:extLst>
                <a:ext uri="{FF2B5EF4-FFF2-40B4-BE49-F238E27FC236}">
                  <a16:creationId xmlns:a16="http://schemas.microsoft.com/office/drawing/2014/main" xmlns="" id="{15856960-2860-4A87-93C0-2A371ED9E2A8}"/>
                </a:ext>
              </a:extLst>
            </p:cNvPr>
            <p:cNvSpPr txBox="1"/>
            <p:nvPr/>
          </p:nvSpPr>
          <p:spPr>
            <a:xfrm>
              <a:off x="2952141" y="2324557"/>
              <a:ext cx="18473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nl-NL" sz="14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xmlns="" id="{CB6B9511-B801-469D-9C5C-FD87C799EF46}"/>
                </a:ext>
              </a:extLst>
            </p:cNvPr>
            <p:cNvSpPr txBox="1"/>
            <p:nvPr/>
          </p:nvSpPr>
          <p:spPr>
            <a:xfrm>
              <a:off x="3445979" y="2831709"/>
              <a:ext cx="4896661" cy="307777"/>
            </a:xfrm>
            <a:prstGeom prst="rect">
              <a:avLst/>
            </a:prstGeom>
            <a:noFill/>
          </p:spPr>
          <p:txBody>
            <a:bodyPr wrap="non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Calibri" panose="020F0502020204030204"/>
                  <a:ea typeface="+mn-ea"/>
                  <a:cs typeface="+mn-cs"/>
                </a:rPr>
                <a:t>Harvest also in 3 rounds = easier to handle, 1</a:t>
              </a:r>
              <a:r>
                <a:rPr kumimoji="0" lang="en-US" sz="1400" b="1" i="0" u="none" strike="noStrike" kern="1200" cap="none" spc="0" normalizeH="0" baseline="30000" noProof="0">
                  <a:ln>
                    <a:noFill/>
                  </a:ln>
                  <a:effectLst/>
                  <a:uLnTx/>
                  <a:uFillTx/>
                  <a:latin typeface="Calibri" panose="020F0502020204030204"/>
                  <a:ea typeface="+mn-ea"/>
                  <a:cs typeface="+mn-cs"/>
                </a:rPr>
                <a:t>st</a:t>
              </a:r>
              <a:r>
                <a:rPr kumimoji="0" lang="en-US" sz="1400" b="1" i="0" u="none" strike="noStrike" kern="1200" cap="none" spc="0" normalizeH="0" baseline="0" noProof="0">
                  <a:ln>
                    <a:noFill/>
                  </a:ln>
                  <a:effectLst/>
                  <a:uLnTx/>
                  <a:uFillTx/>
                  <a:latin typeface="Calibri" panose="020F0502020204030204"/>
                  <a:ea typeface="+mn-ea"/>
                  <a:cs typeface="+mn-cs"/>
                </a:rPr>
                <a:t> starts tomorrow </a:t>
              </a:r>
              <a:endParaRPr kumimoji="0" lang="nl-NL" sz="1400" b="1" i="1" u="none" strike="noStrike" kern="1200" cap="none" spc="0" normalizeH="0" baseline="0" noProof="0">
                <a:ln>
                  <a:noFill/>
                </a:ln>
                <a:effectLst/>
                <a:uLnTx/>
                <a:uFillTx/>
                <a:latin typeface="Calibri" panose="020F0502020204030204"/>
                <a:ea typeface="+mn-ea"/>
                <a:cs typeface="+mn-cs"/>
              </a:endParaRPr>
            </a:p>
          </p:txBody>
        </p:sp>
      </p:grpSp>
      <p:cxnSp>
        <p:nvCxnSpPr>
          <p:cNvPr id="66" name="Straight Arrow Connector 65">
            <a:extLst>
              <a:ext uri="{FF2B5EF4-FFF2-40B4-BE49-F238E27FC236}">
                <a16:creationId xmlns:a16="http://schemas.microsoft.com/office/drawing/2014/main" xmlns="" id="{A06FB0A5-8348-442A-AF0B-D16971819DD6}"/>
              </a:ext>
            </a:extLst>
          </p:cNvPr>
          <p:cNvCxnSpPr/>
          <p:nvPr/>
        </p:nvCxnSpPr>
        <p:spPr>
          <a:xfrm>
            <a:off x="9005694" y="4423818"/>
            <a:ext cx="0" cy="558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7C22C34A-A90A-47D4-A084-FBDADE101A70}"/>
              </a:ext>
            </a:extLst>
          </p:cNvPr>
          <p:cNvSpPr/>
          <p:nvPr/>
        </p:nvSpPr>
        <p:spPr>
          <a:xfrm>
            <a:off x="183416" y="187236"/>
            <a:ext cx="41110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MeJA screening – visual summary (2)</a:t>
            </a:r>
            <a:endPar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9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082" y="1577908"/>
            <a:ext cx="10515600" cy="1325563"/>
          </a:xfrm>
        </p:spPr>
        <p:txBody>
          <a:bodyPr/>
          <a:lstStyle/>
          <a:p>
            <a:r>
              <a:rPr lang="en-US" dirty="0" smtClean="0"/>
              <a:t>Main figures and messages for paper</a:t>
            </a:r>
            <a:endParaRPr lang="en-US" dirty="0"/>
          </a:p>
        </p:txBody>
      </p:sp>
      <p:sp>
        <p:nvSpPr>
          <p:cNvPr id="3" name="Rectangle 2"/>
          <p:cNvSpPr/>
          <p:nvPr/>
        </p:nvSpPr>
        <p:spPr>
          <a:xfrm>
            <a:off x="77002" y="182881"/>
            <a:ext cx="11903242" cy="119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7002" y="2866725"/>
            <a:ext cx="11903242" cy="391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Note: show more evidence that oral </a:t>
            </a:r>
            <a:r>
              <a:rPr lang="en-US" dirty="0" err="1" smtClean="0"/>
              <a:t>scretion</a:t>
            </a:r>
            <a:r>
              <a:rPr lang="en-US" dirty="0" smtClean="0"/>
              <a:t> communities fall between </a:t>
            </a:r>
            <a:r>
              <a:rPr lang="en-US" dirty="0" err="1" smtClean="0"/>
              <a:t>meja</a:t>
            </a:r>
            <a:r>
              <a:rPr lang="en-US" dirty="0" smtClean="0"/>
              <a:t> 0.1 and </a:t>
            </a:r>
            <a:r>
              <a:rPr lang="en-US" dirty="0" err="1" smtClean="0"/>
              <a:t>meja</a:t>
            </a:r>
            <a:r>
              <a:rPr lang="en-US" dirty="0" smtClean="0"/>
              <a:t> 1.0</a:t>
            </a:r>
            <a:endParaRPr lang="en-US" dirty="0"/>
          </a:p>
        </p:txBody>
      </p:sp>
    </p:spTree>
    <p:extLst>
      <p:ext uri="{BB962C8B-B14F-4D97-AF65-F5344CB8AC3E}">
        <p14:creationId xmlns:p14="http://schemas.microsoft.com/office/powerpoint/2010/main" val="9882934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233" y="4135866"/>
            <a:ext cx="3605602" cy="261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928"/>
            <a:ext cx="3590223" cy="219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670346"/>
            <a:ext cx="3605602" cy="261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453" y="735839"/>
            <a:ext cx="3345071" cy="242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7126652" y="2289495"/>
            <a:ext cx="1070562" cy="44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 name="Rectangle 6"/>
          <p:cNvSpPr/>
          <p:nvPr/>
        </p:nvSpPr>
        <p:spPr>
          <a:xfrm>
            <a:off x="4509718" y="670346"/>
            <a:ext cx="3251578" cy="769441"/>
          </a:xfrm>
          <a:prstGeom prst="rect">
            <a:avLst/>
          </a:prstGeom>
        </p:spPr>
        <p:txBody>
          <a:bodyPr wrap="square">
            <a:spAutoFit/>
          </a:bodyPr>
          <a:lstStyle/>
          <a:p>
            <a:r>
              <a:rPr lang="en-US" sz="1100" dirty="0"/>
              <a:t>Stress = </a:t>
            </a:r>
            <a:r>
              <a:rPr lang="en-US" sz="1100" dirty="0" smtClean="0"/>
              <a:t>0.1755</a:t>
            </a:r>
          </a:p>
          <a:p>
            <a:r>
              <a:rPr lang="en-US" sz="1100" dirty="0" err="1" smtClean="0"/>
              <a:t>MeJA</a:t>
            </a:r>
            <a:r>
              <a:rPr lang="en-US" sz="1100" dirty="0" smtClean="0"/>
              <a:t> effect p = 0.0842</a:t>
            </a:r>
          </a:p>
          <a:p>
            <a:r>
              <a:rPr lang="en-US" sz="1100" dirty="0" err="1"/>
              <a:t>MeJA</a:t>
            </a:r>
            <a:r>
              <a:rPr lang="en-US" sz="1100" dirty="0"/>
              <a:t> effect R2 =  </a:t>
            </a:r>
            <a:r>
              <a:rPr lang="en-US" sz="1100" dirty="0" smtClean="0"/>
              <a:t>0.14</a:t>
            </a:r>
            <a:endParaRPr lang="en-US" sz="1100" dirty="0"/>
          </a:p>
          <a:p>
            <a:r>
              <a:rPr lang="en-US" sz="1100" dirty="0" smtClean="0"/>
              <a:t> </a:t>
            </a:r>
            <a:endParaRPr lang="en-US" sz="1100" dirty="0"/>
          </a:p>
        </p:txBody>
      </p:sp>
      <p:sp>
        <p:nvSpPr>
          <p:cNvPr id="8" name="Rectangle 7"/>
          <p:cNvSpPr/>
          <p:nvPr/>
        </p:nvSpPr>
        <p:spPr>
          <a:xfrm>
            <a:off x="8025202" y="783504"/>
            <a:ext cx="2118884" cy="600164"/>
          </a:xfrm>
          <a:prstGeom prst="rect">
            <a:avLst/>
          </a:prstGeom>
        </p:spPr>
        <p:txBody>
          <a:bodyPr wrap="square">
            <a:spAutoFit/>
          </a:bodyPr>
          <a:lstStyle/>
          <a:p>
            <a:r>
              <a:rPr lang="en-US" sz="1100" dirty="0"/>
              <a:t>Stress = 0.08506791</a:t>
            </a:r>
            <a:endParaRPr lang="en-US" sz="1100" dirty="0" smtClean="0"/>
          </a:p>
          <a:p>
            <a:r>
              <a:rPr lang="en-US" sz="1100" dirty="0" err="1" smtClean="0"/>
              <a:t>MeJA</a:t>
            </a:r>
            <a:r>
              <a:rPr lang="en-US" sz="1100" dirty="0" smtClean="0"/>
              <a:t> effect p </a:t>
            </a:r>
            <a:r>
              <a:rPr lang="en-US" sz="1100" dirty="0"/>
              <a:t>= 0.001 </a:t>
            </a:r>
            <a:endParaRPr lang="en-US" sz="1100" dirty="0" smtClean="0"/>
          </a:p>
          <a:p>
            <a:r>
              <a:rPr lang="en-US" sz="1100" dirty="0" err="1" smtClean="0"/>
              <a:t>MeJA</a:t>
            </a:r>
            <a:r>
              <a:rPr lang="en-US" sz="1100" dirty="0" smtClean="0"/>
              <a:t> effect R2 =  0.63</a:t>
            </a:r>
            <a:endParaRPr lang="en-US" sz="1100" dirty="0"/>
          </a:p>
        </p:txBody>
      </p:sp>
      <p:sp>
        <p:nvSpPr>
          <p:cNvPr id="9" name="TextBox 8"/>
          <p:cNvSpPr txBox="1"/>
          <p:nvPr/>
        </p:nvSpPr>
        <p:spPr>
          <a:xfrm>
            <a:off x="3590223" y="151651"/>
            <a:ext cx="2294950" cy="338554"/>
          </a:xfrm>
          <a:prstGeom prst="rect">
            <a:avLst/>
          </a:prstGeom>
          <a:noFill/>
        </p:spPr>
        <p:txBody>
          <a:bodyPr wrap="square" rtlCol="0">
            <a:spAutoFit/>
          </a:bodyPr>
          <a:lstStyle/>
          <a:p>
            <a:r>
              <a:rPr lang="en-US" sz="1600" dirty="0" smtClean="0"/>
              <a:t>All </a:t>
            </a:r>
            <a:r>
              <a:rPr lang="en-US" sz="1600" dirty="0" err="1" smtClean="0"/>
              <a:t>BO_soil</a:t>
            </a:r>
            <a:r>
              <a:rPr lang="en-US" sz="1600" dirty="0" smtClean="0"/>
              <a:t> OTUs</a:t>
            </a:r>
            <a:endParaRPr lang="en-US" sz="1600" dirty="0"/>
          </a:p>
        </p:txBody>
      </p:sp>
      <p:sp>
        <p:nvSpPr>
          <p:cNvPr id="10" name="TextBox 9"/>
          <p:cNvSpPr txBox="1"/>
          <p:nvPr/>
        </p:nvSpPr>
        <p:spPr>
          <a:xfrm>
            <a:off x="7415152" y="147126"/>
            <a:ext cx="4601359" cy="523220"/>
          </a:xfrm>
          <a:prstGeom prst="rect">
            <a:avLst/>
          </a:prstGeom>
          <a:noFill/>
        </p:spPr>
        <p:txBody>
          <a:bodyPr wrap="square" rtlCol="0">
            <a:spAutoFit/>
          </a:bodyPr>
          <a:lstStyle/>
          <a:p>
            <a:r>
              <a:rPr lang="en-US" sz="1400" dirty="0" smtClean="0"/>
              <a:t>Only </a:t>
            </a:r>
            <a:r>
              <a:rPr lang="en-US" sz="1400" dirty="0" err="1" smtClean="0"/>
              <a:t>BO_soil</a:t>
            </a:r>
            <a:r>
              <a:rPr lang="en-US" sz="1400" dirty="0" smtClean="0"/>
              <a:t> OTUs classified as above expected in </a:t>
            </a:r>
            <a:r>
              <a:rPr lang="en-US" sz="1400" dirty="0"/>
              <a:t>4</a:t>
            </a:r>
            <a:r>
              <a:rPr lang="en-US" sz="1400" dirty="0" smtClean="0"/>
              <a:t> neutral model (one for every treatment)</a:t>
            </a:r>
            <a:endParaRPr lang="en-US" sz="1400" dirty="0"/>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3105" y="2512913"/>
            <a:ext cx="704194" cy="64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086681" y="866179"/>
            <a:ext cx="1468222" cy="369332"/>
          </a:xfrm>
          <a:prstGeom prst="rect">
            <a:avLst/>
          </a:prstGeom>
          <a:noFill/>
        </p:spPr>
        <p:txBody>
          <a:bodyPr wrap="none" rtlCol="0">
            <a:spAutoFit/>
          </a:bodyPr>
          <a:lstStyle/>
          <a:p>
            <a:r>
              <a:rPr lang="en-US" dirty="0" err="1" smtClean="0"/>
              <a:t>AT_soil</a:t>
            </a:r>
            <a:r>
              <a:rPr lang="en-US" dirty="0" smtClean="0"/>
              <a:t> above</a:t>
            </a:r>
          </a:p>
        </p:txBody>
      </p:sp>
      <p:pic>
        <p:nvPicPr>
          <p:cNvPr id="1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5202" y="4493412"/>
            <a:ext cx="2373627" cy="217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99762" y="5890426"/>
            <a:ext cx="488648" cy="44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a:off x="7226015" y="5443589"/>
            <a:ext cx="1070562" cy="44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TextBox 15"/>
          <p:cNvSpPr txBox="1"/>
          <p:nvPr/>
        </p:nvSpPr>
        <p:spPr>
          <a:xfrm>
            <a:off x="4509718" y="3771163"/>
            <a:ext cx="2294950" cy="338554"/>
          </a:xfrm>
          <a:prstGeom prst="rect">
            <a:avLst/>
          </a:prstGeom>
          <a:noFill/>
        </p:spPr>
        <p:txBody>
          <a:bodyPr wrap="square" rtlCol="0">
            <a:spAutoFit/>
          </a:bodyPr>
          <a:lstStyle/>
          <a:p>
            <a:r>
              <a:rPr lang="en-US" sz="1600" dirty="0" smtClean="0"/>
              <a:t>All </a:t>
            </a:r>
            <a:r>
              <a:rPr lang="en-US" sz="1600" dirty="0" err="1" smtClean="0"/>
              <a:t>AT_soil</a:t>
            </a:r>
            <a:r>
              <a:rPr lang="en-US" sz="1600" dirty="0" smtClean="0"/>
              <a:t> OTUs</a:t>
            </a:r>
            <a:endParaRPr lang="en-US" sz="1600" dirty="0"/>
          </a:p>
        </p:txBody>
      </p:sp>
      <p:sp>
        <p:nvSpPr>
          <p:cNvPr id="17" name="TextBox 16"/>
          <p:cNvSpPr txBox="1"/>
          <p:nvPr/>
        </p:nvSpPr>
        <p:spPr>
          <a:xfrm>
            <a:off x="7292835" y="4073591"/>
            <a:ext cx="4990594" cy="584775"/>
          </a:xfrm>
          <a:prstGeom prst="rect">
            <a:avLst/>
          </a:prstGeom>
          <a:noFill/>
        </p:spPr>
        <p:txBody>
          <a:bodyPr wrap="square" rtlCol="0">
            <a:spAutoFit/>
          </a:bodyPr>
          <a:lstStyle/>
          <a:p>
            <a:r>
              <a:rPr lang="en-US" sz="1600" dirty="0"/>
              <a:t>Only </a:t>
            </a:r>
            <a:r>
              <a:rPr lang="en-US" sz="1600" dirty="0" err="1" smtClean="0"/>
              <a:t>AT_soil</a:t>
            </a:r>
            <a:r>
              <a:rPr lang="en-US" sz="1600" dirty="0" smtClean="0"/>
              <a:t> </a:t>
            </a:r>
            <a:r>
              <a:rPr lang="en-US" sz="1600" dirty="0"/>
              <a:t>OTUs classified as above expected in 4 neutral model (one for every treatment)</a:t>
            </a:r>
          </a:p>
        </p:txBody>
      </p:sp>
      <p:sp>
        <p:nvSpPr>
          <p:cNvPr id="19" name="Oval 18"/>
          <p:cNvSpPr/>
          <p:nvPr/>
        </p:nvSpPr>
        <p:spPr>
          <a:xfrm rot="809488">
            <a:off x="1877353" y="832650"/>
            <a:ext cx="1181537" cy="844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809488">
            <a:off x="1564086" y="1506902"/>
            <a:ext cx="1181537" cy="844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151952" y="1083586"/>
            <a:ext cx="1357766" cy="44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Right Arrow 21"/>
          <p:cNvSpPr/>
          <p:nvPr/>
        </p:nvSpPr>
        <p:spPr>
          <a:xfrm rot="2014514">
            <a:off x="2342624" y="2750087"/>
            <a:ext cx="2705943" cy="44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TextBox 22"/>
          <p:cNvSpPr txBox="1"/>
          <p:nvPr/>
        </p:nvSpPr>
        <p:spPr>
          <a:xfrm>
            <a:off x="245100" y="3279874"/>
            <a:ext cx="2916455" cy="1754326"/>
          </a:xfrm>
          <a:prstGeom prst="rect">
            <a:avLst/>
          </a:prstGeom>
          <a:noFill/>
        </p:spPr>
        <p:txBody>
          <a:bodyPr wrap="square" rtlCol="0">
            <a:spAutoFit/>
          </a:bodyPr>
          <a:lstStyle/>
          <a:p>
            <a:r>
              <a:rPr lang="en-US" b="1" dirty="0" smtClean="0"/>
              <a:t>Figure 1</a:t>
            </a:r>
            <a:r>
              <a:rPr lang="en-US" dirty="0" smtClean="0"/>
              <a:t>: sub-Communities selected by a neutral model greatly differs between treatments, while the </a:t>
            </a:r>
            <a:r>
              <a:rPr lang="en-US" dirty="0" err="1" smtClean="0"/>
              <a:t>meja</a:t>
            </a:r>
            <a:r>
              <a:rPr lang="en-US" dirty="0" smtClean="0"/>
              <a:t> effects on full community was marginal.</a:t>
            </a:r>
            <a:endParaRPr lang="en-US" dirty="0"/>
          </a:p>
        </p:txBody>
      </p:sp>
    </p:spTree>
    <p:extLst>
      <p:ext uri="{BB962C8B-B14F-4D97-AF65-F5344CB8AC3E}">
        <p14:creationId xmlns:p14="http://schemas.microsoft.com/office/powerpoint/2010/main" val="24090119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7100" y="977900"/>
            <a:ext cx="2003241" cy="369332"/>
          </a:xfrm>
          <a:prstGeom prst="rect">
            <a:avLst/>
          </a:prstGeom>
          <a:noFill/>
        </p:spPr>
        <p:txBody>
          <a:bodyPr wrap="none" rtlCol="0">
            <a:spAutoFit/>
          </a:bodyPr>
          <a:lstStyle/>
          <a:p>
            <a:r>
              <a:rPr lang="en-US" dirty="0" smtClean="0"/>
              <a:t>Fig Random forest: </a:t>
            </a:r>
            <a:endParaRPr lang="en-US" dirty="0"/>
          </a:p>
        </p:txBody>
      </p:sp>
      <p:sp>
        <p:nvSpPr>
          <p:cNvPr id="4" name="TextBox 3"/>
          <p:cNvSpPr txBox="1"/>
          <p:nvPr/>
        </p:nvSpPr>
        <p:spPr>
          <a:xfrm>
            <a:off x="927100" y="2286000"/>
            <a:ext cx="9762031" cy="369332"/>
          </a:xfrm>
          <a:prstGeom prst="rect">
            <a:avLst/>
          </a:prstGeom>
          <a:noFill/>
        </p:spPr>
        <p:txBody>
          <a:bodyPr wrap="none" rtlCol="0">
            <a:spAutoFit/>
          </a:bodyPr>
          <a:lstStyle/>
          <a:p>
            <a:r>
              <a:rPr lang="en-US" dirty="0" smtClean="0"/>
              <a:t>Show 4 </a:t>
            </a:r>
            <a:r>
              <a:rPr lang="en-US" dirty="0" err="1" smtClean="0"/>
              <a:t>heatmap</a:t>
            </a:r>
            <a:r>
              <a:rPr lang="en-US" dirty="0" smtClean="0"/>
              <a:t> trees, one for each data slice, </a:t>
            </a:r>
            <a:r>
              <a:rPr lang="en-US" dirty="0" err="1" smtClean="0"/>
              <a:t>contaning</a:t>
            </a:r>
            <a:r>
              <a:rPr lang="en-US" dirty="0" smtClean="0"/>
              <a:t> only the important ASVs for </a:t>
            </a:r>
            <a:r>
              <a:rPr lang="en-US" dirty="0" err="1" smtClean="0"/>
              <a:t>MeJA</a:t>
            </a:r>
            <a:r>
              <a:rPr lang="en-US" dirty="0" smtClean="0"/>
              <a:t> </a:t>
            </a:r>
            <a:r>
              <a:rPr lang="en-US" dirty="0" err="1" smtClean="0"/>
              <a:t>prediciton</a:t>
            </a:r>
            <a:endParaRPr 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101975"/>
            <a:ext cx="647395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902200" y="4521200"/>
            <a:ext cx="1313373" cy="369332"/>
          </a:xfrm>
          <a:prstGeom prst="rect">
            <a:avLst/>
          </a:prstGeom>
          <a:noFill/>
        </p:spPr>
        <p:txBody>
          <a:bodyPr wrap="none" rtlCol="0">
            <a:spAutoFit/>
          </a:bodyPr>
          <a:lstStyle/>
          <a:p>
            <a:r>
              <a:rPr lang="en-US" dirty="0" smtClean="0"/>
              <a:t>Sample tree</a:t>
            </a:r>
            <a:endParaRPr lang="en-US" dirty="0"/>
          </a:p>
        </p:txBody>
      </p:sp>
    </p:spTree>
    <p:extLst>
      <p:ext uri="{BB962C8B-B14F-4D97-AF65-F5344CB8AC3E}">
        <p14:creationId xmlns:p14="http://schemas.microsoft.com/office/powerpoint/2010/main" val="2418377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pedro\Wageningen University &amp; Research\MiCRop - WUR - Documents\Organized paper drafts\Pilot_Clustered\R output\Edges_AT_soil.cs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413" y="192504"/>
            <a:ext cx="5647179" cy="369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3895" t="20211" r="26026" b="15228"/>
          <a:stretch/>
        </p:blipFill>
        <p:spPr bwMode="auto">
          <a:xfrm>
            <a:off x="7815713" y="192505"/>
            <a:ext cx="3667226" cy="442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33035" y="409163"/>
            <a:ext cx="827773" cy="369332"/>
          </a:xfrm>
          <a:prstGeom prst="rect">
            <a:avLst/>
          </a:prstGeom>
          <a:noFill/>
        </p:spPr>
        <p:txBody>
          <a:bodyPr wrap="square" rtlCol="0">
            <a:spAutoFit/>
          </a:bodyPr>
          <a:lstStyle/>
          <a:p>
            <a:r>
              <a:rPr lang="en-US" dirty="0" smtClean="0"/>
              <a:t>AT soil </a:t>
            </a:r>
            <a:endParaRPr lang="en-US" dirty="0"/>
          </a:p>
        </p:txBody>
      </p:sp>
      <p:sp>
        <p:nvSpPr>
          <p:cNvPr id="8" name="TextBox 7"/>
          <p:cNvSpPr txBox="1"/>
          <p:nvPr/>
        </p:nvSpPr>
        <p:spPr>
          <a:xfrm>
            <a:off x="7323221" y="850233"/>
            <a:ext cx="827773" cy="369332"/>
          </a:xfrm>
          <a:prstGeom prst="rect">
            <a:avLst/>
          </a:prstGeom>
          <a:noFill/>
        </p:spPr>
        <p:txBody>
          <a:bodyPr wrap="square" rtlCol="0">
            <a:spAutoFit/>
          </a:bodyPr>
          <a:lstStyle/>
          <a:p>
            <a:r>
              <a:rPr lang="en-US" dirty="0" smtClean="0"/>
              <a:t>BO soil </a:t>
            </a:r>
            <a:endParaRPr lang="en-US" dirty="0"/>
          </a:p>
        </p:txBody>
      </p:sp>
      <p:pic>
        <p:nvPicPr>
          <p:cNvPr id="205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052" t="17783" r="16394" b="11017"/>
          <a:stretch/>
        </p:blipFill>
        <p:spPr bwMode="auto">
          <a:xfrm>
            <a:off x="8132379" y="4543123"/>
            <a:ext cx="3033893" cy="2502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22719" y="5035618"/>
            <a:ext cx="1398873" cy="369332"/>
          </a:xfrm>
          <a:prstGeom prst="rect">
            <a:avLst/>
          </a:prstGeom>
          <a:noFill/>
        </p:spPr>
        <p:txBody>
          <a:bodyPr wrap="square" rtlCol="0">
            <a:spAutoFit/>
          </a:bodyPr>
          <a:lstStyle/>
          <a:p>
            <a:r>
              <a:rPr lang="en-US" dirty="0" smtClean="0"/>
              <a:t>BO root</a:t>
            </a:r>
            <a:endParaRPr lang="en-US" dirty="0"/>
          </a:p>
        </p:txBody>
      </p:sp>
      <p:pic>
        <p:nvPicPr>
          <p:cNvPr id="2054"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684" t="15091" r="18447" b="7508"/>
          <a:stretch/>
        </p:blipFill>
        <p:spPr bwMode="auto">
          <a:xfrm>
            <a:off x="3532472" y="4203925"/>
            <a:ext cx="2796139" cy="26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833035" y="4435460"/>
            <a:ext cx="1398873" cy="369332"/>
          </a:xfrm>
          <a:prstGeom prst="rect">
            <a:avLst/>
          </a:prstGeom>
          <a:noFill/>
        </p:spPr>
        <p:txBody>
          <a:bodyPr wrap="square" rtlCol="0">
            <a:spAutoFit/>
          </a:bodyPr>
          <a:lstStyle/>
          <a:p>
            <a:r>
              <a:rPr lang="en-US" dirty="0" smtClean="0"/>
              <a:t>AT root</a:t>
            </a:r>
            <a:endParaRPr lang="en-US" dirty="0"/>
          </a:p>
        </p:txBody>
      </p:sp>
      <p:sp>
        <p:nvSpPr>
          <p:cNvPr id="4" name="TextBox 3"/>
          <p:cNvSpPr txBox="1"/>
          <p:nvPr/>
        </p:nvSpPr>
        <p:spPr>
          <a:xfrm>
            <a:off x="202131" y="778495"/>
            <a:ext cx="2088681" cy="923330"/>
          </a:xfrm>
          <a:prstGeom prst="rect">
            <a:avLst/>
          </a:prstGeom>
          <a:noFill/>
        </p:spPr>
        <p:txBody>
          <a:bodyPr wrap="square" rtlCol="0">
            <a:spAutoFit/>
          </a:bodyPr>
          <a:lstStyle/>
          <a:p>
            <a:r>
              <a:rPr lang="en-US" dirty="0" smtClean="0"/>
              <a:t>Figure 2: networks of soil microbial communities. </a:t>
            </a:r>
            <a:endParaRPr lang="en-US" dirty="0"/>
          </a:p>
        </p:txBody>
      </p:sp>
      <p:sp>
        <p:nvSpPr>
          <p:cNvPr id="2" name="Rectangle 1"/>
          <p:cNvSpPr/>
          <p:nvPr/>
        </p:nvSpPr>
        <p:spPr>
          <a:xfrm>
            <a:off x="202132" y="4701753"/>
            <a:ext cx="1643602" cy="1200329"/>
          </a:xfrm>
          <a:prstGeom prst="rect">
            <a:avLst/>
          </a:prstGeom>
        </p:spPr>
        <p:txBody>
          <a:bodyPr wrap="square">
            <a:spAutoFit/>
          </a:bodyPr>
          <a:lstStyle/>
          <a:p>
            <a:r>
              <a:rPr lang="en-US" dirty="0" smtClean="0"/>
              <a:t>Figure S1: networks of root microbial communities</a:t>
            </a:r>
            <a:endParaRPr lang="en-US" dirty="0"/>
          </a:p>
        </p:txBody>
      </p:sp>
    </p:spTree>
    <p:extLst>
      <p:ext uri="{BB962C8B-B14F-4D97-AF65-F5344CB8AC3E}">
        <p14:creationId xmlns:p14="http://schemas.microsoft.com/office/powerpoint/2010/main" val="9649518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70" y="691810"/>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70" y="2189467"/>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3336" y="691810"/>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0841" y="2116094"/>
            <a:ext cx="1785547" cy="129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496628" y="1516289"/>
            <a:ext cx="2772064" cy="2031325"/>
          </a:xfrm>
          <a:prstGeom prst="rect">
            <a:avLst/>
          </a:prstGeom>
          <a:noFill/>
        </p:spPr>
        <p:txBody>
          <a:bodyPr wrap="square" rtlCol="0">
            <a:spAutoFit/>
          </a:bodyPr>
          <a:lstStyle/>
          <a:p>
            <a:r>
              <a:rPr lang="en-US" dirty="0" smtClean="0"/>
              <a:t>Figure S1: fit to the neutral model of soil communities of each </a:t>
            </a:r>
            <a:r>
              <a:rPr lang="en-US" dirty="0" err="1" smtClean="0"/>
              <a:t>treamtnet</a:t>
            </a:r>
            <a:r>
              <a:rPr lang="en-US" dirty="0" smtClean="0"/>
              <a:t>. R2 fit and percentage of above-</a:t>
            </a:r>
            <a:r>
              <a:rPr lang="en-US" dirty="0" err="1" smtClean="0"/>
              <a:t>expecteded</a:t>
            </a:r>
            <a:r>
              <a:rPr lang="en-US" dirty="0" smtClean="0"/>
              <a:t> ASC was similar across treatments and plant species</a:t>
            </a:r>
            <a:endParaRPr lang="en-US" dirty="0"/>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7043" y="3847183"/>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043" y="5344840"/>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6209" y="3847183"/>
            <a:ext cx="1773052" cy="128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3714" y="5271467"/>
            <a:ext cx="1785547" cy="129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569027" y="1840917"/>
            <a:ext cx="461986" cy="369332"/>
          </a:xfrm>
          <a:prstGeom prst="rect">
            <a:avLst/>
          </a:prstGeom>
          <a:noFill/>
        </p:spPr>
        <p:txBody>
          <a:bodyPr wrap="none" rtlCol="0">
            <a:spAutoFit/>
          </a:bodyPr>
          <a:lstStyle/>
          <a:p>
            <a:r>
              <a:rPr lang="en-US" dirty="0" smtClean="0"/>
              <a:t>BO</a:t>
            </a:r>
            <a:endParaRPr lang="en-US" dirty="0"/>
          </a:p>
        </p:txBody>
      </p:sp>
      <p:sp>
        <p:nvSpPr>
          <p:cNvPr id="13" name="TextBox 12"/>
          <p:cNvSpPr txBox="1"/>
          <p:nvPr/>
        </p:nvSpPr>
        <p:spPr>
          <a:xfrm>
            <a:off x="1800020" y="5160174"/>
            <a:ext cx="411908" cy="369332"/>
          </a:xfrm>
          <a:prstGeom prst="rect">
            <a:avLst/>
          </a:prstGeom>
          <a:noFill/>
        </p:spPr>
        <p:txBody>
          <a:bodyPr wrap="none" rtlCol="0">
            <a:spAutoFit/>
          </a:bodyPr>
          <a:lstStyle/>
          <a:p>
            <a:r>
              <a:rPr lang="en-US" dirty="0" smtClean="0"/>
              <a:t>AT</a:t>
            </a:r>
            <a:endParaRPr lang="en-US" dirty="0"/>
          </a:p>
        </p:txBody>
      </p:sp>
    </p:spTree>
    <p:extLst>
      <p:ext uri="{BB962C8B-B14F-4D97-AF65-F5344CB8AC3E}">
        <p14:creationId xmlns:p14="http://schemas.microsoft.com/office/powerpoint/2010/main" val="539245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1047750"/>
            <a:ext cx="67437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297934"/>
            <a:ext cx="12103100" cy="923330"/>
          </a:xfrm>
          <a:prstGeom prst="rect">
            <a:avLst/>
          </a:prstGeom>
          <a:noFill/>
        </p:spPr>
        <p:txBody>
          <a:bodyPr wrap="square" rtlCol="0">
            <a:spAutoFit/>
          </a:bodyPr>
          <a:lstStyle/>
          <a:p>
            <a:r>
              <a:rPr lang="en-US" dirty="0" smtClean="0"/>
              <a:t>Fig S2: </a:t>
            </a:r>
            <a:r>
              <a:rPr lang="en-US" dirty="0" err="1" smtClean="0"/>
              <a:t>deseq</a:t>
            </a:r>
            <a:r>
              <a:rPr lang="en-US" dirty="0" smtClean="0"/>
              <a:t> 2 </a:t>
            </a:r>
            <a:r>
              <a:rPr lang="en-US" dirty="0" err="1" smtClean="0"/>
              <a:t>analyss</a:t>
            </a:r>
            <a:r>
              <a:rPr lang="en-US" dirty="0" smtClean="0"/>
              <a:t> showing differential </a:t>
            </a:r>
            <a:r>
              <a:rPr lang="en-US" dirty="0" err="1" smtClean="0"/>
              <a:t>abudance</a:t>
            </a:r>
            <a:r>
              <a:rPr lang="en-US" dirty="0" smtClean="0"/>
              <a:t>. No clear and </a:t>
            </a:r>
            <a:r>
              <a:rPr lang="en-US" dirty="0" err="1" smtClean="0"/>
              <a:t>cosnsitent</a:t>
            </a:r>
            <a:r>
              <a:rPr lang="en-US" dirty="0" smtClean="0"/>
              <a:t> </a:t>
            </a:r>
            <a:r>
              <a:rPr lang="en-US" dirty="0" err="1" smtClean="0"/>
              <a:t>clsutering</a:t>
            </a:r>
            <a:r>
              <a:rPr lang="en-US" dirty="0" smtClean="0"/>
              <a:t> was observed for the </a:t>
            </a:r>
            <a:r>
              <a:rPr lang="en-US" dirty="0" err="1" smtClean="0"/>
              <a:t>MeJA</a:t>
            </a:r>
            <a:r>
              <a:rPr lang="en-US" dirty="0" smtClean="0"/>
              <a:t> treatment differences, that is, differential </a:t>
            </a:r>
            <a:r>
              <a:rPr lang="en-US" dirty="0" err="1" smtClean="0"/>
              <a:t>aundance</a:t>
            </a:r>
            <a:r>
              <a:rPr lang="en-US" dirty="0" smtClean="0"/>
              <a:t> seems to have a lot of variance </a:t>
            </a:r>
            <a:r>
              <a:rPr lang="en-US" dirty="0" err="1" smtClean="0"/>
              <a:t>isntead</a:t>
            </a:r>
            <a:r>
              <a:rPr lang="en-US" dirty="0" smtClean="0"/>
              <a:t> of having 1 treatment consistently showing high </a:t>
            </a:r>
            <a:r>
              <a:rPr lang="en-US" dirty="0" err="1" smtClean="0"/>
              <a:t>abudnance</a:t>
            </a:r>
            <a:r>
              <a:rPr lang="en-US" smtClean="0"/>
              <a:t> of an ASV</a:t>
            </a:r>
            <a:endParaRPr lang="en-US" dirty="0"/>
          </a:p>
        </p:txBody>
      </p:sp>
    </p:spTree>
    <p:extLst>
      <p:ext uri="{BB962C8B-B14F-4D97-AF65-F5344CB8AC3E}">
        <p14:creationId xmlns:p14="http://schemas.microsoft.com/office/powerpoint/2010/main" val="405279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8123" y="924448"/>
            <a:ext cx="7181197" cy="2308324"/>
          </a:xfrm>
          <a:prstGeom prst="rect">
            <a:avLst/>
          </a:prstGeom>
          <a:noFill/>
        </p:spPr>
        <p:txBody>
          <a:bodyPr wrap="none" rtlCol="0">
            <a:spAutoFit/>
          </a:bodyPr>
          <a:lstStyle/>
          <a:p>
            <a:r>
              <a:rPr lang="en-US" dirty="0" smtClean="0"/>
              <a:t>Full Community Distances &amp; differential abundance between: </a:t>
            </a:r>
          </a:p>
          <a:p>
            <a:r>
              <a:rPr lang="en-US" dirty="0" smtClean="0"/>
              <a:t>Oral VS MeJA_0.1</a:t>
            </a:r>
          </a:p>
          <a:p>
            <a:r>
              <a:rPr lang="en-US" dirty="0"/>
              <a:t>Oral VS </a:t>
            </a:r>
            <a:r>
              <a:rPr lang="en-US" dirty="0" smtClean="0"/>
              <a:t>MeJA_1.0</a:t>
            </a:r>
          </a:p>
          <a:p>
            <a:endParaRPr lang="en-US" dirty="0"/>
          </a:p>
          <a:p>
            <a:r>
              <a:rPr lang="en-US" dirty="0" smtClean="0"/>
              <a:t>Above-expected Community Distances &amp; differential abundance  </a:t>
            </a:r>
            <a:r>
              <a:rPr lang="en-US" dirty="0"/>
              <a:t>between: </a:t>
            </a:r>
          </a:p>
          <a:p>
            <a:r>
              <a:rPr lang="en-US" dirty="0"/>
              <a:t>Oral VS MeJA_0.1</a:t>
            </a:r>
          </a:p>
          <a:p>
            <a:r>
              <a:rPr lang="en-US" dirty="0"/>
              <a:t>Oral VS MeJA_1.0</a:t>
            </a:r>
          </a:p>
          <a:p>
            <a:endParaRPr lang="en-US" dirty="0"/>
          </a:p>
        </p:txBody>
      </p:sp>
    </p:spTree>
    <p:extLst>
      <p:ext uri="{BB962C8B-B14F-4D97-AF65-F5344CB8AC3E}">
        <p14:creationId xmlns:p14="http://schemas.microsoft.com/office/powerpoint/2010/main" val="116652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0D459DCA-A0B8-4FDE-B48F-B776C3C94364}"/>
              </a:ext>
            </a:extLst>
          </p:cNvPr>
          <p:cNvGraphicFramePr>
            <a:graphicFrameLocks noGrp="1"/>
          </p:cNvGraphicFramePr>
          <p:nvPr>
            <p:extLst>
              <p:ext uri="{D42A27DB-BD31-4B8C-83A1-F6EECF244321}">
                <p14:modId xmlns:p14="http://schemas.microsoft.com/office/powerpoint/2010/main" val="1157200936"/>
              </p:ext>
            </p:extLst>
          </p:nvPr>
        </p:nvGraphicFramePr>
        <p:xfrm>
          <a:off x="1175108" y="81327"/>
          <a:ext cx="10727456" cy="6695346"/>
        </p:xfrm>
        <a:graphic>
          <a:graphicData uri="http://schemas.openxmlformats.org/drawingml/2006/table">
            <a:tbl>
              <a:tblPr firstRow="1" bandRow="1">
                <a:tableStyleId>{5C22544A-7EE6-4342-B048-85BDC9FD1C3A}</a:tableStyleId>
              </a:tblPr>
              <a:tblGrid>
                <a:gridCol w="815599">
                  <a:extLst>
                    <a:ext uri="{9D8B030D-6E8A-4147-A177-3AD203B41FA5}">
                      <a16:colId xmlns:a16="http://schemas.microsoft.com/office/drawing/2014/main" xmlns="" val="321481524"/>
                    </a:ext>
                  </a:extLst>
                </a:gridCol>
                <a:gridCol w="967868">
                  <a:extLst>
                    <a:ext uri="{9D8B030D-6E8A-4147-A177-3AD203B41FA5}">
                      <a16:colId xmlns:a16="http://schemas.microsoft.com/office/drawing/2014/main" xmlns="" val="1860218618"/>
                    </a:ext>
                  </a:extLst>
                </a:gridCol>
                <a:gridCol w="352011">
                  <a:extLst>
                    <a:ext uri="{9D8B030D-6E8A-4147-A177-3AD203B41FA5}">
                      <a16:colId xmlns:a16="http://schemas.microsoft.com/office/drawing/2014/main" xmlns="" val="3340538241"/>
                    </a:ext>
                  </a:extLst>
                </a:gridCol>
                <a:gridCol w="764309">
                  <a:extLst>
                    <a:ext uri="{9D8B030D-6E8A-4147-A177-3AD203B41FA5}">
                      <a16:colId xmlns:a16="http://schemas.microsoft.com/office/drawing/2014/main" xmlns="" val="3542759022"/>
                    </a:ext>
                  </a:extLst>
                </a:gridCol>
                <a:gridCol w="733530">
                  <a:extLst>
                    <a:ext uri="{9D8B030D-6E8A-4147-A177-3AD203B41FA5}">
                      <a16:colId xmlns:a16="http://schemas.microsoft.com/office/drawing/2014/main" xmlns="" val="3017545153"/>
                    </a:ext>
                  </a:extLst>
                </a:gridCol>
                <a:gridCol w="1215851">
                  <a:extLst>
                    <a:ext uri="{9D8B030D-6E8A-4147-A177-3AD203B41FA5}">
                      <a16:colId xmlns:a16="http://schemas.microsoft.com/office/drawing/2014/main" xmlns="" val="2374199049"/>
                    </a:ext>
                  </a:extLst>
                </a:gridCol>
                <a:gridCol w="1034322">
                  <a:extLst>
                    <a:ext uri="{9D8B030D-6E8A-4147-A177-3AD203B41FA5}">
                      <a16:colId xmlns:a16="http://schemas.microsoft.com/office/drawing/2014/main" xmlns="" val="986355255"/>
                    </a:ext>
                  </a:extLst>
                </a:gridCol>
                <a:gridCol w="1015541">
                  <a:extLst>
                    <a:ext uri="{9D8B030D-6E8A-4147-A177-3AD203B41FA5}">
                      <a16:colId xmlns:a16="http://schemas.microsoft.com/office/drawing/2014/main" xmlns="" val="2510544723"/>
                    </a:ext>
                  </a:extLst>
                </a:gridCol>
                <a:gridCol w="894304">
                  <a:extLst>
                    <a:ext uri="{9D8B030D-6E8A-4147-A177-3AD203B41FA5}">
                      <a16:colId xmlns:a16="http://schemas.microsoft.com/office/drawing/2014/main" xmlns="" val="2718805343"/>
                    </a:ext>
                  </a:extLst>
                </a:gridCol>
                <a:gridCol w="884255">
                  <a:extLst>
                    <a:ext uri="{9D8B030D-6E8A-4147-A177-3AD203B41FA5}">
                      <a16:colId xmlns:a16="http://schemas.microsoft.com/office/drawing/2014/main" xmlns="" val="2955290921"/>
                    </a:ext>
                  </a:extLst>
                </a:gridCol>
                <a:gridCol w="1034980">
                  <a:extLst>
                    <a:ext uri="{9D8B030D-6E8A-4147-A177-3AD203B41FA5}">
                      <a16:colId xmlns:a16="http://schemas.microsoft.com/office/drawing/2014/main" xmlns="" val="1189241912"/>
                    </a:ext>
                  </a:extLst>
                </a:gridCol>
                <a:gridCol w="1014886">
                  <a:extLst>
                    <a:ext uri="{9D8B030D-6E8A-4147-A177-3AD203B41FA5}">
                      <a16:colId xmlns:a16="http://schemas.microsoft.com/office/drawing/2014/main" xmlns="" val="3666057970"/>
                    </a:ext>
                  </a:extLst>
                </a:gridCol>
              </a:tblGrid>
              <a:tr h="704193">
                <a:tc>
                  <a:txBody>
                    <a:bodyPr/>
                    <a:lstStyle/>
                    <a:p>
                      <a:pPr algn="ctr"/>
                      <a:r>
                        <a:rPr lang="en-US" sz="1400" dirty="0"/>
                        <a:t>Species</a:t>
                      </a:r>
                    </a:p>
                  </a:txBody>
                  <a:tcPr anchor="ctr"/>
                </a:tc>
                <a:tc>
                  <a:txBody>
                    <a:bodyPr/>
                    <a:lstStyle/>
                    <a:p>
                      <a:pPr algn="ctr"/>
                      <a:r>
                        <a:rPr lang="en-US" sz="1400" dirty="0"/>
                        <a:t>Lineage</a:t>
                      </a:r>
                    </a:p>
                  </a:txBody>
                  <a:tcPr anchor="ctr"/>
                </a:tc>
                <a:tc>
                  <a:txBody>
                    <a:bodyPr/>
                    <a:lstStyle/>
                    <a:p>
                      <a:pPr algn="ctr"/>
                      <a:r>
                        <a:rPr lang="en-US" sz="1200" dirty="0"/>
                        <a:t>Round</a:t>
                      </a:r>
                    </a:p>
                  </a:txBody>
                  <a:tcPr vert="vert270" anchor="ctr"/>
                </a:tc>
                <a:tc>
                  <a:txBody>
                    <a:bodyPr/>
                    <a:lstStyle/>
                    <a:p>
                      <a:pPr algn="ctr"/>
                      <a:r>
                        <a:rPr lang="en-US" sz="1400" dirty="0"/>
                        <a:t>Dipping time</a:t>
                      </a:r>
                    </a:p>
                  </a:txBody>
                  <a:tcPr anchor="ctr"/>
                </a:tc>
                <a:tc>
                  <a:txBody>
                    <a:bodyPr/>
                    <a:lstStyle/>
                    <a:p>
                      <a:pPr algn="ctr"/>
                      <a:r>
                        <a:rPr lang="en-US" sz="1400" dirty="0"/>
                        <a:t>Family</a:t>
                      </a:r>
                    </a:p>
                  </a:txBody>
                  <a:tcPr anchor="ctr"/>
                </a:tc>
                <a:tc>
                  <a:txBody>
                    <a:bodyPr/>
                    <a:lstStyle/>
                    <a:p>
                      <a:pPr algn="ctr"/>
                      <a:r>
                        <a:rPr lang="en-US" sz="1400" dirty="0"/>
                        <a:t>MeJA concentration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Phenology</a:t>
                      </a:r>
                    </a:p>
                  </a:txBody>
                  <a:tcPr anchor="ctr"/>
                </a:tc>
                <a:tc>
                  <a:txBody>
                    <a:bodyPr/>
                    <a:lstStyle/>
                    <a:p>
                      <a:pPr algn="ctr"/>
                      <a:r>
                        <a:rPr lang="en-US" sz="1400" dirty="0"/>
                        <a:t>Final number of leaves</a:t>
                      </a:r>
                    </a:p>
                  </a:txBody>
                  <a:tcPr anchor="ctr"/>
                </a:tc>
                <a:tc>
                  <a:txBody>
                    <a:bodyPr/>
                    <a:lstStyle/>
                    <a:p>
                      <a:pPr algn="ctr"/>
                      <a:r>
                        <a:rPr lang="en-US" sz="1400" dirty="0"/>
                        <a:t>Shoot biomass </a:t>
                      </a:r>
                    </a:p>
                  </a:txBody>
                  <a:tcPr anchor="ctr"/>
                </a:tc>
                <a:tc>
                  <a:txBody>
                    <a:bodyPr/>
                    <a:lstStyle/>
                    <a:p>
                      <a:pPr algn="ctr"/>
                      <a:r>
                        <a:rPr lang="en-US" sz="1400" dirty="0"/>
                        <a:t>Root biomass</a:t>
                      </a:r>
                    </a:p>
                  </a:txBody>
                  <a:tcPr anchor="ctr"/>
                </a:tc>
                <a:tc>
                  <a:txBody>
                    <a:bodyPr/>
                    <a:lstStyle/>
                    <a:p>
                      <a:pPr algn="ctr"/>
                      <a:r>
                        <a:rPr lang="en-US" sz="1400" dirty="0"/>
                        <a:t>Leaf area</a:t>
                      </a:r>
                    </a:p>
                  </a:txBody>
                  <a:tcPr anchor="ctr"/>
                </a:tc>
                <a:tc>
                  <a:txBody>
                    <a:bodyPr/>
                    <a:lstStyle/>
                    <a:p>
                      <a:pPr algn="ctr"/>
                      <a:r>
                        <a:rPr lang="en-US" sz="1400" dirty="0"/>
                        <a:t>Root scan</a:t>
                      </a:r>
                    </a:p>
                  </a:txBody>
                  <a:tcPr anchor="ctr"/>
                </a:tc>
                <a:extLst>
                  <a:ext uri="{0D108BD9-81ED-4DB2-BD59-A6C34878D82A}">
                    <a16:rowId xmlns:a16="http://schemas.microsoft.com/office/drawing/2014/main" xmlns="" val="3883251041"/>
                  </a:ext>
                </a:extLst>
              </a:tr>
              <a:tr h="502481">
                <a:tc>
                  <a:txBody>
                    <a:bodyPr/>
                    <a:lstStyle/>
                    <a:p>
                      <a:pPr algn="ctr"/>
                      <a:r>
                        <a:rPr lang="en-US" sz="1200" i="1" dirty="0"/>
                        <a:t>Arabis glabra</a:t>
                      </a:r>
                    </a:p>
                  </a:txBody>
                  <a:tcPr/>
                </a:tc>
                <a:tc>
                  <a:txBody>
                    <a:bodyPr/>
                    <a:lstStyle/>
                    <a:p>
                      <a:pPr algn="ctr"/>
                      <a:r>
                        <a:rPr lang="en-US" sz="1200" dirty="0"/>
                        <a:t>Expanded lineage 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4019034840"/>
                  </a:ext>
                </a:extLst>
              </a:tr>
              <a:tr h="502481">
                <a:tc>
                  <a:txBody>
                    <a:bodyPr/>
                    <a:lstStyle/>
                    <a:p>
                      <a:pPr algn="ctr"/>
                      <a:r>
                        <a:rPr lang="en-US" sz="1200" i="1" dirty="0"/>
                        <a:t>Brassica nigra </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1 - F</a:t>
                      </a:r>
                    </a:p>
                  </a:txBody>
                  <a:tcPr/>
                </a:tc>
                <a:tc>
                  <a:txBody>
                    <a:bodyPr/>
                    <a:lstStyle/>
                    <a:p>
                      <a:pPr algn="ctr"/>
                      <a:r>
                        <a:rPr lang="en-US" sz="1200" dirty="0"/>
                        <a:t>Yes-M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xmlns="" val="3102583707"/>
                  </a:ext>
                </a:extLst>
              </a:tr>
              <a:tr h="502481">
                <a:tc>
                  <a:txBody>
                    <a:bodyPr/>
                    <a:lstStyle/>
                    <a:p>
                      <a:pPr algn="ctr"/>
                      <a:r>
                        <a:rPr lang="en-US" sz="1000" i="1" dirty="0"/>
                        <a:t>Brassica oleracea Kimmeridge</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3- S</a:t>
                      </a:r>
                    </a:p>
                  </a:txBody>
                  <a:tcPr/>
                </a:tc>
                <a:tc>
                  <a:txBody>
                    <a:bodyPr/>
                    <a:lstStyle/>
                    <a:p>
                      <a:pPr algn="ctr"/>
                      <a:r>
                        <a:rPr lang="en-US" sz="1200" dirty="0"/>
                        <a:t>Yes-S</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xmlns="" val="3868527847"/>
                  </a:ext>
                </a:extLst>
              </a:tr>
              <a:tr h="502481">
                <a:tc>
                  <a:txBody>
                    <a:bodyPr/>
                    <a:lstStyle/>
                    <a:p>
                      <a:pPr algn="ctr"/>
                      <a:r>
                        <a:rPr lang="en-US" sz="1050" i="1" dirty="0"/>
                        <a:t>Brassica oleracea Riviera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p>
                      <a:pPr algn="ctr"/>
                      <a:endParaRPr lang="en-US" sz="1200" dirty="0"/>
                    </a:p>
                  </a:txBody>
                  <a:tcPr/>
                </a:tc>
                <a:extLst>
                  <a:ext uri="{0D108BD9-81ED-4DB2-BD59-A6C34878D82A}">
                    <a16:rowId xmlns:a16="http://schemas.microsoft.com/office/drawing/2014/main" xmlns="" val="3157677353"/>
                  </a:ext>
                </a:extLst>
              </a:tr>
              <a:tr h="502481">
                <a:tc>
                  <a:txBody>
                    <a:bodyPr/>
                    <a:lstStyle/>
                    <a:p>
                      <a:pPr algn="ctr"/>
                      <a:r>
                        <a:rPr lang="en-US" sz="1200" i="1" dirty="0"/>
                        <a:t>Sinapis arvensis</a:t>
                      </a:r>
                    </a:p>
                  </a:txBody>
                  <a:tcPr/>
                </a:tc>
                <a:tc>
                  <a:txBody>
                    <a:bodyPr/>
                    <a:lstStyle/>
                    <a:p>
                      <a:pPr algn="ctr"/>
                      <a:r>
                        <a:rPr lang="en-US" sz="1200" dirty="0"/>
                        <a:t>Lineage II</a:t>
                      </a:r>
                    </a:p>
                  </a:txBody>
                  <a:tcPr/>
                </a:tc>
                <a:tc>
                  <a:txBody>
                    <a:bodyPr/>
                    <a:lstStyle/>
                    <a:p>
                      <a:pPr algn="ctr"/>
                      <a:r>
                        <a:rPr lang="en-US" sz="1200" dirty="0"/>
                        <a:t>1</a:t>
                      </a:r>
                    </a:p>
                  </a:txBody>
                  <a:tcPr/>
                </a:tc>
                <a:tc>
                  <a:txBody>
                    <a:bodyPr/>
                    <a:lstStyle/>
                    <a:p>
                      <a:pPr algn="ctr"/>
                      <a:r>
                        <a:rPr lang="en-US" sz="1200" dirty="0"/>
                        <a:t>2 - M</a:t>
                      </a:r>
                    </a:p>
                  </a:txBody>
                  <a:tcPr/>
                </a:tc>
                <a:tc>
                  <a:txBody>
                    <a:bodyPr/>
                    <a:lstStyle/>
                    <a:p>
                      <a:pPr algn="ctr"/>
                      <a:r>
                        <a:rPr lang="en-US" sz="1200" dirty="0"/>
                        <a:t>Yes - S</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116609453"/>
                  </a:ext>
                </a:extLst>
              </a:tr>
              <a:tr h="502481">
                <a:tc>
                  <a:txBody>
                    <a:bodyPr/>
                    <a:lstStyle/>
                    <a:p>
                      <a:pPr algn="ctr"/>
                      <a:r>
                        <a:rPr lang="en-US" sz="1200" i="1" dirty="0"/>
                        <a:t>Barbarea vulgaris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Yes-F</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xmlns="" val="3778814037"/>
                  </a:ext>
                </a:extLst>
              </a:tr>
              <a:tr h="502481">
                <a:tc>
                  <a:txBody>
                    <a:bodyPr/>
                    <a:lstStyle/>
                    <a:p>
                      <a:pPr algn="ctr"/>
                      <a:r>
                        <a:rPr lang="en-US" sz="1100" i="1" dirty="0"/>
                        <a:t>Camelina sativa (</a:t>
                      </a:r>
                      <a:r>
                        <a:rPr lang="en-US" sz="1100" i="0" dirty="0"/>
                        <a:t>Wild)</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Yes – M</a:t>
                      </a:r>
                      <a:br>
                        <a:rPr lang="en-US" sz="1200" dirty="0"/>
                      </a:br>
                      <a:r>
                        <a:rPr lang="en-US" sz="1200" dirty="0"/>
                        <a:t>(crop)</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Only controls</a:t>
                      </a:r>
                    </a:p>
                  </a:txBody>
                  <a:tcPr/>
                </a:tc>
                <a:extLst>
                  <a:ext uri="{0D108BD9-81ED-4DB2-BD59-A6C34878D82A}">
                    <a16:rowId xmlns:a16="http://schemas.microsoft.com/office/drawing/2014/main" xmlns="" val="1517383143"/>
                  </a:ext>
                </a:extLst>
              </a:tr>
              <a:tr h="502481">
                <a:tc>
                  <a:txBody>
                    <a:bodyPr/>
                    <a:lstStyle/>
                    <a:p>
                      <a:pPr algn="ctr"/>
                      <a:r>
                        <a:rPr lang="en-US" sz="1100" i="1" dirty="0" err="1"/>
                        <a:t>Capsella</a:t>
                      </a:r>
                      <a:r>
                        <a:rPr lang="en-US" sz="1100" i="1" dirty="0"/>
                        <a:t> bursa-pastoris</a:t>
                      </a:r>
                    </a:p>
                  </a:txBody>
                  <a:tcPr/>
                </a:tc>
                <a:tc>
                  <a:txBody>
                    <a:bodyPr/>
                    <a:lstStyle/>
                    <a:p>
                      <a:pPr algn="ctr"/>
                      <a:r>
                        <a:rPr lang="en-US" sz="1200" dirty="0"/>
                        <a:t>Lineage I</a:t>
                      </a:r>
                    </a:p>
                  </a:txBody>
                  <a:tcPr/>
                </a:tc>
                <a:tc>
                  <a:txBody>
                    <a:bodyPr/>
                    <a:lstStyle/>
                    <a:p>
                      <a:pPr algn="ctr"/>
                      <a:r>
                        <a:rPr lang="en-US" sz="1200" dirty="0"/>
                        <a:t>2</a:t>
                      </a:r>
                    </a:p>
                  </a:txBody>
                  <a:tcPr/>
                </a:tc>
                <a:tc>
                  <a:txBody>
                    <a:bodyPr/>
                    <a:lstStyle/>
                    <a:p>
                      <a:pPr algn="ctr"/>
                      <a:r>
                        <a:rPr lang="en-US" sz="1200" dirty="0"/>
                        <a:t>1 - F</a:t>
                      </a:r>
                    </a:p>
                  </a:txBody>
                  <a:tcPr/>
                </a:tc>
                <a:tc>
                  <a:txBody>
                    <a:bodyPr/>
                    <a:lstStyle/>
                    <a:p>
                      <a:pPr algn="ctr"/>
                      <a:r>
                        <a:rPr lang="en-US" sz="1200" dirty="0"/>
                        <a:t>No</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Only controls</a:t>
                      </a:r>
                    </a:p>
                  </a:txBody>
                  <a:tcPr/>
                </a:tc>
                <a:extLst>
                  <a:ext uri="{0D108BD9-81ED-4DB2-BD59-A6C34878D82A}">
                    <a16:rowId xmlns:a16="http://schemas.microsoft.com/office/drawing/2014/main" xmlns="" val="1288190094"/>
                  </a:ext>
                </a:extLst>
              </a:tr>
              <a:tr h="502481">
                <a:tc>
                  <a:txBody>
                    <a:bodyPr/>
                    <a:lstStyle/>
                    <a:p>
                      <a:pPr algn="ctr"/>
                      <a:r>
                        <a:rPr lang="en-US" sz="1200" i="1" dirty="0" err="1"/>
                        <a:t>Berteroa</a:t>
                      </a:r>
                      <a:r>
                        <a:rPr lang="en-US" sz="1200" i="1" dirty="0"/>
                        <a:t> </a:t>
                      </a:r>
                      <a:r>
                        <a:rPr lang="en-US" sz="1200" i="1" dirty="0" err="1"/>
                        <a:t>incana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Expanded lineage 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Yes-F</a:t>
                      </a:r>
                    </a:p>
                  </a:txBody>
                  <a:tcPr/>
                </a:tc>
                <a:tc>
                  <a:txBody>
                    <a:bodyPr/>
                    <a:lstStyle/>
                    <a:p>
                      <a:pPr algn="ctr"/>
                      <a:r>
                        <a:rPr lang="en-US" sz="1200" dirty="0"/>
                        <a:t>0.5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1402535794"/>
                  </a:ext>
                </a:extLst>
              </a:tr>
              <a:tr h="502481">
                <a:tc>
                  <a:txBody>
                    <a:bodyPr/>
                    <a:lstStyle/>
                    <a:p>
                      <a:pPr algn="ctr"/>
                      <a:r>
                        <a:rPr lang="en-US" sz="1200" i="1" dirty="0"/>
                        <a:t>Brassica </a:t>
                      </a:r>
                      <a:r>
                        <a:rPr lang="en-US" sz="1200" i="1" dirty="0" err="1"/>
                        <a:t>rapa</a:t>
                      </a:r>
                      <a:endParaRPr lang="en-US" sz="1200"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Lineage II</a:t>
                      </a:r>
                    </a:p>
                  </a:txBody>
                  <a:tcPr/>
                </a:tc>
                <a:tc>
                  <a:txBody>
                    <a:bodyPr/>
                    <a:lstStyle/>
                    <a:p>
                      <a:pPr algn="ctr"/>
                      <a:r>
                        <a:rPr lang="en-US" sz="1200" dirty="0"/>
                        <a:t>2</a:t>
                      </a:r>
                    </a:p>
                  </a:txBody>
                  <a:tcPr/>
                </a:tc>
                <a:tc>
                  <a:txBody>
                    <a:bodyPr/>
                    <a:lstStyle/>
                    <a:p>
                      <a:pPr algn="ctr"/>
                      <a:r>
                        <a:rPr lang="en-US" sz="1200" dirty="0"/>
                        <a:t>2 – M</a:t>
                      </a:r>
                    </a:p>
                  </a:txBody>
                  <a:tcPr/>
                </a:tc>
                <a:tc>
                  <a:txBody>
                    <a:bodyPr/>
                    <a:lstStyle/>
                    <a:p>
                      <a:pPr algn="ctr"/>
                      <a:r>
                        <a:rPr lang="en-US" sz="1200" dirty="0"/>
                        <a:t>Yes – M</a:t>
                      </a:r>
                    </a:p>
                  </a:txBody>
                  <a:tcPr/>
                </a:tc>
                <a:tc>
                  <a:txBody>
                    <a:bodyPr/>
                    <a:lstStyle/>
                    <a:p>
                      <a:pPr algn="ctr"/>
                      <a:r>
                        <a:rPr lang="en-US" sz="1200" dirty="0"/>
                        <a:t>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Only controls</a:t>
                      </a:r>
                    </a:p>
                  </a:txBody>
                  <a:tcPr/>
                </a:tc>
                <a:extLst>
                  <a:ext uri="{0D108BD9-81ED-4DB2-BD59-A6C34878D82A}">
                    <a16:rowId xmlns:a16="http://schemas.microsoft.com/office/drawing/2014/main" xmlns="" val="2770063366"/>
                  </a:ext>
                </a:extLst>
              </a:tr>
              <a:tr h="502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1" dirty="0"/>
                        <a:t>Brassica oleracea Riviera</a:t>
                      </a:r>
                    </a:p>
                  </a:txBody>
                  <a:tcPr/>
                </a:tc>
                <a:tc>
                  <a:txBody>
                    <a:bodyPr/>
                    <a:lstStyle/>
                    <a:p>
                      <a:pPr algn="ctr"/>
                      <a:r>
                        <a:rPr lang="en-US" sz="1200" dirty="0"/>
                        <a:t>Lineage II</a:t>
                      </a:r>
                    </a:p>
                  </a:txBody>
                  <a:tcPr/>
                </a:tc>
                <a:tc>
                  <a:txBody>
                    <a:bodyPr/>
                    <a:lstStyle/>
                    <a:p>
                      <a:pPr algn="ctr"/>
                      <a:r>
                        <a:rPr lang="en-US" sz="1200" dirty="0"/>
                        <a:t>2</a:t>
                      </a:r>
                    </a:p>
                  </a:txBody>
                  <a:tcPr/>
                </a:tc>
                <a:tc>
                  <a:txBody>
                    <a:bodyPr/>
                    <a:lstStyle/>
                    <a:p>
                      <a:pPr algn="ctr"/>
                      <a:r>
                        <a:rPr lang="en-US" sz="1200" dirty="0"/>
                        <a:t>3 - S</a:t>
                      </a:r>
                    </a:p>
                  </a:txBody>
                  <a:tcPr/>
                </a:tc>
                <a:tc>
                  <a:txBody>
                    <a:bodyPr/>
                    <a:lstStyle/>
                    <a:p>
                      <a:pPr algn="ctr"/>
                      <a:r>
                        <a:rPr lang="en-US" sz="1200" dirty="0"/>
                        <a:t>Yes - ALL</a:t>
                      </a:r>
                    </a:p>
                  </a:txBody>
                  <a:tcPr/>
                </a:tc>
                <a:tc>
                  <a:txBody>
                    <a:bodyPr/>
                    <a:lstStyle/>
                    <a:p>
                      <a:pPr algn="ctr"/>
                      <a:r>
                        <a:rPr lang="en-US" sz="1200" dirty="0"/>
                        <a:t>1</a:t>
                      </a:r>
                      <a:r>
                        <a:rPr lang="en-US" sz="1200" baseline="30000" dirty="0"/>
                        <a:t>st</a:t>
                      </a:r>
                      <a:r>
                        <a:rPr lang="en-US" sz="1200" dirty="0"/>
                        <a:t> 0.5 mM and 2</a:t>
                      </a:r>
                      <a:r>
                        <a:rPr lang="en-US" sz="1200" baseline="30000" dirty="0"/>
                        <a:t>nd</a:t>
                      </a:r>
                      <a:r>
                        <a:rPr lang="en-US" sz="1200" dirty="0"/>
                        <a:t>, 3</a:t>
                      </a:r>
                      <a:r>
                        <a:rPr lang="en-US" sz="1200" baseline="30000" dirty="0"/>
                        <a:t>rd</a:t>
                      </a:r>
                      <a:r>
                        <a:rPr lang="en-US" sz="1200" dirty="0"/>
                        <a:t> and 4</a:t>
                      </a:r>
                      <a:r>
                        <a:rPr lang="en-US" sz="1200" baseline="30000" dirty="0"/>
                        <a:t>th</a:t>
                      </a:r>
                      <a:r>
                        <a:rPr lang="en-US" sz="1200" dirty="0"/>
                        <a:t> with 1 mM</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No (?)</a:t>
                      </a:r>
                    </a:p>
                  </a:txBody>
                  <a:tcPr/>
                </a:tc>
                <a:extLst>
                  <a:ext uri="{0D108BD9-81ED-4DB2-BD59-A6C34878D82A}">
                    <a16:rowId xmlns:a16="http://schemas.microsoft.com/office/drawing/2014/main" xmlns="" val="1272657816"/>
                  </a:ext>
                </a:extLst>
              </a:tr>
            </a:tbl>
          </a:graphicData>
        </a:graphic>
      </p:graphicFrame>
      <p:sp>
        <p:nvSpPr>
          <p:cNvPr id="5" name="Title 1">
            <a:extLst>
              <a:ext uri="{FF2B5EF4-FFF2-40B4-BE49-F238E27FC236}">
                <a16:creationId xmlns:a16="http://schemas.microsoft.com/office/drawing/2014/main" xmlns="" id="{1A57AEED-6941-4ED2-B4BC-8A8D47A5B073}"/>
              </a:ext>
            </a:extLst>
          </p:cNvPr>
          <p:cNvSpPr>
            <a:spLocks noGrp="1"/>
          </p:cNvSpPr>
          <p:nvPr>
            <p:ph type="title"/>
          </p:nvPr>
        </p:nvSpPr>
        <p:spPr>
          <a:xfrm rot="16200000">
            <a:off x="-2369139" y="2542962"/>
            <a:ext cx="6190891" cy="873740"/>
          </a:xfrm>
        </p:spPr>
        <p:txBody>
          <a:bodyPr>
            <a:normAutofit/>
          </a:bodyPr>
          <a:lstStyle/>
          <a:p>
            <a:r>
              <a:rPr lang="en-US" sz="2800" b="1" dirty="0"/>
              <a:t>MeJA screening: summary results</a:t>
            </a:r>
          </a:p>
        </p:txBody>
      </p:sp>
      <p:sp>
        <p:nvSpPr>
          <p:cNvPr id="6" name="TextBox 5">
            <a:extLst>
              <a:ext uri="{FF2B5EF4-FFF2-40B4-BE49-F238E27FC236}">
                <a16:creationId xmlns:a16="http://schemas.microsoft.com/office/drawing/2014/main" xmlns="" id="{00B6FA45-F701-410E-B474-2FC040F02F45}"/>
              </a:ext>
            </a:extLst>
          </p:cNvPr>
          <p:cNvSpPr txBox="1"/>
          <p:nvPr/>
        </p:nvSpPr>
        <p:spPr>
          <a:xfrm>
            <a:off x="0" y="6075278"/>
            <a:ext cx="1120820" cy="630942"/>
          </a:xfrm>
          <a:prstGeom prst="rect">
            <a:avLst/>
          </a:prstGeom>
          <a:noFill/>
        </p:spPr>
        <p:txBody>
          <a:bodyPr wrap="none" rtlCol="0">
            <a:spAutoFit/>
          </a:bodyPr>
          <a:lstStyle/>
          <a:p>
            <a:r>
              <a:rPr lang="en-US" sz="700" dirty="0">
                <a:hlinkClick r:id="rId2"/>
              </a:rPr>
              <a:t>Raw Data: rounds 1 and 2</a:t>
            </a:r>
            <a:br>
              <a:rPr lang="en-US" sz="700" dirty="0">
                <a:hlinkClick r:id="rId2"/>
              </a:rPr>
            </a:br>
            <a:r>
              <a:rPr lang="en-US" sz="700" dirty="0" err="1"/>
              <a:t>Phenology_raw</a:t>
            </a:r>
            <a:r>
              <a:rPr lang="en-US" sz="700" dirty="0"/>
              <a:t> </a:t>
            </a:r>
          </a:p>
          <a:p>
            <a:r>
              <a:rPr lang="en-US" sz="700" dirty="0"/>
              <a:t>&amp; </a:t>
            </a:r>
            <a:r>
              <a:rPr lang="en-US" sz="700" dirty="0" err="1"/>
              <a:t>Biomass_raw</a:t>
            </a:r>
            <a:r>
              <a:rPr lang="en-US" sz="700" dirty="0"/>
              <a:t> tabs</a:t>
            </a:r>
          </a:p>
          <a:p>
            <a:endParaRPr lang="en-US" sz="700" dirty="0"/>
          </a:p>
          <a:p>
            <a:r>
              <a:rPr lang="en-US" sz="700" dirty="0"/>
              <a:t>Root Scans</a:t>
            </a:r>
          </a:p>
        </p:txBody>
      </p:sp>
    </p:spTree>
    <p:extLst>
      <p:ext uri="{BB962C8B-B14F-4D97-AF65-F5344CB8AC3E}">
        <p14:creationId xmlns:p14="http://schemas.microsoft.com/office/powerpoint/2010/main" val="52049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02047-995E-429A-AD1E-3FFA7043F6E0}"/>
              </a:ext>
            </a:extLst>
          </p:cNvPr>
          <p:cNvSpPr>
            <a:spLocks noGrp="1"/>
          </p:cNvSpPr>
          <p:nvPr>
            <p:ph type="title"/>
          </p:nvPr>
        </p:nvSpPr>
        <p:spPr>
          <a:xfrm>
            <a:off x="351503" y="291384"/>
            <a:ext cx="10515600" cy="873740"/>
          </a:xfrm>
        </p:spPr>
        <p:txBody>
          <a:bodyPr>
            <a:normAutofit/>
          </a:bodyPr>
          <a:lstStyle/>
          <a:p>
            <a:r>
              <a:rPr lang="en-US" sz="4000" b="1" dirty="0"/>
              <a:t>MeJA screening– Phenology (1)</a:t>
            </a:r>
          </a:p>
        </p:txBody>
      </p:sp>
      <p:pic>
        <p:nvPicPr>
          <p:cNvPr id="3" name="Picture 2">
            <a:extLst>
              <a:ext uri="{FF2B5EF4-FFF2-40B4-BE49-F238E27FC236}">
                <a16:creationId xmlns:a16="http://schemas.microsoft.com/office/drawing/2014/main" xmlns="" id="{E6F1CF40-C292-4A7F-9C7A-4265BF19D551}"/>
              </a:ext>
            </a:extLst>
          </p:cNvPr>
          <p:cNvPicPr>
            <a:picLocks noChangeAspect="1"/>
          </p:cNvPicPr>
          <p:nvPr/>
        </p:nvPicPr>
        <p:blipFill>
          <a:blip r:embed="rId2"/>
          <a:stretch>
            <a:fillRect/>
          </a:stretch>
        </p:blipFill>
        <p:spPr>
          <a:xfrm>
            <a:off x="4251675" y="1562121"/>
            <a:ext cx="5715000" cy="4676775"/>
          </a:xfrm>
          <a:prstGeom prst="rect">
            <a:avLst/>
          </a:prstGeom>
        </p:spPr>
      </p:pic>
      <p:pic>
        <p:nvPicPr>
          <p:cNvPr id="4" name="Picture 3">
            <a:extLst>
              <a:ext uri="{FF2B5EF4-FFF2-40B4-BE49-F238E27FC236}">
                <a16:creationId xmlns:a16="http://schemas.microsoft.com/office/drawing/2014/main" xmlns="" id="{7223EC1D-6895-4C53-AE14-5FE9669BC544}"/>
              </a:ext>
            </a:extLst>
          </p:cNvPr>
          <p:cNvPicPr>
            <a:picLocks noChangeAspect="1"/>
          </p:cNvPicPr>
          <p:nvPr/>
        </p:nvPicPr>
        <p:blipFill rotWithShape="1">
          <a:blip r:embed="rId3"/>
          <a:srcRect r="34445"/>
          <a:stretch/>
        </p:blipFill>
        <p:spPr>
          <a:xfrm>
            <a:off x="140886" y="1472252"/>
            <a:ext cx="3850105" cy="4806924"/>
          </a:xfrm>
          <a:prstGeom prst="rect">
            <a:avLst/>
          </a:prstGeom>
        </p:spPr>
      </p:pic>
      <p:sp>
        <p:nvSpPr>
          <p:cNvPr id="5" name="TextBox 4">
            <a:extLst>
              <a:ext uri="{FF2B5EF4-FFF2-40B4-BE49-F238E27FC236}">
                <a16:creationId xmlns:a16="http://schemas.microsoft.com/office/drawing/2014/main" xmlns="" id="{A49B5929-5B2A-46A3-A7E3-2B7C23F70974}"/>
              </a:ext>
            </a:extLst>
          </p:cNvPr>
          <p:cNvSpPr txBox="1"/>
          <p:nvPr/>
        </p:nvSpPr>
        <p:spPr>
          <a:xfrm>
            <a:off x="1753117" y="1102920"/>
            <a:ext cx="877741" cy="369332"/>
          </a:xfrm>
          <a:prstGeom prst="rect">
            <a:avLst/>
          </a:prstGeom>
          <a:noFill/>
        </p:spPr>
        <p:txBody>
          <a:bodyPr wrap="none" rtlCol="0">
            <a:spAutoFit/>
          </a:bodyPr>
          <a:lstStyle/>
          <a:p>
            <a:r>
              <a:rPr lang="es-MX" dirty="0"/>
              <a:t>Control</a:t>
            </a:r>
            <a:endParaRPr lang="nl-NL" dirty="0"/>
          </a:p>
        </p:txBody>
      </p:sp>
      <p:sp>
        <p:nvSpPr>
          <p:cNvPr id="6" name="TextBox 5">
            <a:extLst>
              <a:ext uri="{FF2B5EF4-FFF2-40B4-BE49-F238E27FC236}">
                <a16:creationId xmlns:a16="http://schemas.microsoft.com/office/drawing/2014/main" xmlns="" id="{D322A800-450C-4C74-A3AC-F7A5DC0EBCD6}"/>
              </a:ext>
            </a:extLst>
          </p:cNvPr>
          <p:cNvSpPr txBox="1"/>
          <p:nvPr/>
        </p:nvSpPr>
        <p:spPr>
          <a:xfrm>
            <a:off x="5972191" y="1149675"/>
            <a:ext cx="700063" cy="369332"/>
          </a:xfrm>
          <a:prstGeom prst="rect">
            <a:avLst/>
          </a:prstGeom>
          <a:noFill/>
        </p:spPr>
        <p:txBody>
          <a:bodyPr wrap="none" rtlCol="0">
            <a:spAutoFit/>
          </a:bodyPr>
          <a:lstStyle/>
          <a:p>
            <a:r>
              <a:rPr lang="es-MX" dirty="0"/>
              <a:t>MeJA</a:t>
            </a:r>
            <a:endParaRPr lang="nl-NL" dirty="0"/>
          </a:p>
        </p:txBody>
      </p:sp>
      <p:sp>
        <p:nvSpPr>
          <p:cNvPr id="7" name="TextBox 6">
            <a:extLst>
              <a:ext uri="{FF2B5EF4-FFF2-40B4-BE49-F238E27FC236}">
                <a16:creationId xmlns:a16="http://schemas.microsoft.com/office/drawing/2014/main" xmlns="" id="{5B9B8F57-77D4-4642-BFDA-EE74B152FE32}"/>
              </a:ext>
            </a:extLst>
          </p:cNvPr>
          <p:cNvSpPr txBox="1"/>
          <p:nvPr/>
        </p:nvSpPr>
        <p:spPr>
          <a:xfrm>
            <a:off x="8447573" y="293747"/>
            <a:ext cx="3038204" cy="923330"/>
          </a:xfrm>
          <a:prstGeom prst="rect">
            <a:avLst/>
          </a:prstGeom>
          <a:noFill/>
        </p:spPr>
        <p:txBody>
          <a:bodyPr wrap="none" rtlCol="0">
            <a:spAutoFit/>
          </a:bodyPr>
          <a:lstStyle/>
          <a:p>
            <a:r>
              <a:rPr lang="en-US" dirty="0"/>
              <a:t>10 Brassicaceae species tested</a:t>
            </a:r>
          </a:p>
          <a:p>
            <a:r>
              <a:rPr lang="en-US" dirty="0"/>
              <a:t>Same dipping protocol </a:t>
            </a:r>
          </a:p>
          <a:p>
            <a:r>
              <a:rPr lang="en-US" dirty="0"/>
              <a:t>6 reps/species </a:t>
            </a:r>
          </a:p>
        </p:txBody>
      </p:sp>
      <p:sp>
        <p:nvSpPr>
          <p:cNvPr id="9" name="TextBox 8">
            <a:extLst>
              <a:ext uri="{FF2B5EF4-FFF2-40B4-BE49-F238E27FC236}">
                <a16:creationId xmlns:a16="http://schemas.microsoft.com/office/drawing/2014/main" xmlns="" id="{627BE36F-B71E-4E3F-9D57-E65E66C7DB8D}"/>
              </a:ext>
            </a:extLst>
          </p:cNvPr>
          <p:cNvSpPr txBox="1"/>
          <p:nvPr/>
        </p:nvSpPr>
        <p:spPr>
          <a:xfrm>
            <a:off x="9322676" y="5956010"/>
            <a:ext cx="2588529" cy="646331"/>
          </a:xfrm>
          <a:prstGeom prst="rect">
            <a:avLst/>
          </a:prstGeom>
          <a:noFill/>
        </p:spPr>
        <p:txBody>
          <a:bodyPr wrap="none" rtlCol="0">
            <a:spAutoFit/>
          </a:bodyPr>
          <a:lstStyle/>
          <a:p>
            <a:r>
              <a:rPr lang="en-US" dirty="0">
                <a:hlinkClick r:id="rId4"/>
              </a:rPr>
              <a:t>Raw Data: rounds 1 and 2</a:t>
            </a:r>
            <a:br>
              <a:rPr lang="en-US" dirty="0">
                <a:hlinkClick r:id="rId4"/>
              </a:rPr>
            </a:br>
            <a:r>
              <a:rPr lang="en-US" dirty="0"/>
              <a:t>“</a:t>
            </a:r>
            <a:r>
              <a:rPr lang="en-US" dirty="0" err="1"/>
              <a:t>Phenology_raw</a:t>
            </a:r>
            <a:r>
              <a:rPr lang="en-US"/>
              <a:t>” </a:t>
            </a:r>
            <a:r>
              <a:rPr lang="en-US" dirty="0"/>
              <a:t>tab</a:t>
            </a:r>
          </a:p>
        </p:txBody>
      </p:sp>
      <p:sp>
        <p:nvSpPr>
          <p:cNvPr id="8" name="TextBox 7">
            <a:extLst>
              <a:ext uri="{FF2B5EF4-FFF2-40B4-BE49-F238E27FC236}">
                <a16:creationId xmlns:a16="http://schemas.microsoft.com/office/drawing/2014/main" xmlns="" id="{F88047AB-63E4-4F5F-910B-1EB8E96254F8}"/>
              </a:ext>
            </a:extLst>
          </p:cNvPr>
          <p:cNvSpPr txBox="1"/>
          <p:nvPr/>
        </p:nvSpPr>
        <p:spPr>
          <a:xfrm>
            <a:off x="2324100" y="6515100"/>
            <a:ext cx="3486724" cy="369332"/>
          </a:xfrm>
          <a:prstGeom prst="rect">
            <a:avLst/>
          </a:prstGeom>
          <a:noFill/>
        </p:spPr>
        <p:txBody>
          <a:bodyPr wrap="none" rtlCol="0">
            <a:spAutoFit/>
          </a:bodyPr>
          <a:lstStyle/>
          <a:p>
            <a:r>
              <a:rPr lang="en-US" dirty="0">
                <a:solidFill>
                  <a:srgbClr val="FF0000"/>
                </a:solidFill>
                <a:highlight>
                  <a:srgbClr val="FFFF00"/>
                </a:highlight>
              </a:rPr>
              <a:t>How is it best to organize R scripts?</a:t>
            </a:r>
          </a:p>
        </p:txBody>
      </p:sp>
    </p:spTree>
    <p:extLst>
      <p:ext uri="{BB962C8B-B14F-4D97-AF65-F5344CB8AC3E}">
        <p14:creationId xmlns:p14="http://schemas.microsoft.com/office/powerpoint/2010/main" val="2438624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xmlns="" id="{3C75C7CE-3187-4C14-91C7-9EFC6FBDA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374" y="0"/>
            <a:ext cx="8373626" cy="6858000"/>
          </a:xfrm>
          <a:prstGeom prst="rect">
            <a:avLst/>
          </a:prstGeom>
        </p:spPr>
      </p:pic>
      <p:sp>
        <p:nvSpPr>
          <p:cNvPr id="4" name="Title 1">
            <a:extLst>
              <a:ext uri="{FF2B5EF4-FFF2-40B4-BE49-F238E27FC236}">
                <a16:creationId xmlns:a16="http://schemas.microsoft.com/office/drawing/2014/main" xmlns="" id="{24E69A13-359E-4B92-B1B0-6825425923E5}"/>
              </a:ext>
            </a:extLst>
          </p:cNvPr>
          <p:cNvSpPr txBox="1">
            <a:spLocks/>
          </p:cNvSpPr>
          <p:nvPr/>
        </p:nvSpPr>
        <p:spPr>
          <a:xfrm>
            <a:off x="351503" y="291383"/>
            <a:ext cx="3466871" cy="134568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MeJA screening– Phenology (2)</a:t>
            </a:r>
          </a:p>
        </p:txBody>
      </p:sp>
      <p:sp>
        <p:nvSpPr>
          <p:cNvPr id="5" name="TextBox 4">
            <a:extLst>
              <a:ext uri="{FF2B5EF4-FFF2-40B4-BE49-F238E27FC236}">
                <a16:creationId xmlns:a16="http://schemas.microsoft.com/office/drawing/2014/main" xmlns="" id="{C964114E-118E-4145-B32C-39350CB37FAC}"/>
              </a:ext>
            </a:extLst>
          </p:cNvPr>
          <p:cNvSpPr txBox="1"/>
          <p:nvPr/>
        </p:nvSpPr>
        <p:spPr>
          <a:xfrm>
            <a:off x="351503" y="1928453"/>
            <a:ext cx="2788584" cy="646331"/>
          </a:xfrm>
          <a:prstGeom prst="rect">
            <a:avLst/>
          </a:prstGeom>
          <a:noFill/>
        </p:spPr>
        <p:txBody>
          <a:bodyPr wrap="none" rtlCol="0">
            <a:spAutoFit/>
          </a:bodyPr>
          <a:lstStyle/>
          <a:p>
            <a:r>
              <a:rPr lang="en-US" b="1" dirty="0"/>
              <a:t>Plot: Same as last slide but </a:t>
            </a:r>
          </a:p>
          <a:p>
            <a:r>
              <a:rPr lang="en-US" b="1" dirty="0"/>
              <a:t>separated by species </a:t>
            </a:r>
          </a:p>
        </p:txBody>
      </p:sp>
      <p:sp>
        <p:nvSpPr>
          <p:cNvPr id="7" name="TextBox 6">
            <a:extLst>
              <a:ext uri="{FF2B5EF4-FFF2-40B4-BE49-F238E27FC236}">
                <a16:creationId xmlns:a16="http://schemas.microsoft.com/office/drawing/2014/main" xmlns="" id="{EB956214-70D3-4134-A571-09570B48E90C}"/>
              </a:ext>
            </a:extLst>
          </p:cNvPr>
          <p:cNvSpPr txBox="1"/>
          <p:nvPr/>
        </p:nvSpPr>
        <p:spPr>
          <a:xfrm>
            <a:off x="351503" y="5735293"/>
            <a:ext cx="2588529" cy="646331"/>
          </a:xfrm>
          <a:prstGeom prst="rect">
            <a:avLst/>
          </a:prstGeom>
          <a:noFill/>
        </p:spPr>
        <p:txBody>
          <a:bodyPr wrap="none" rtlCol="0">
            <a:spAutoFit/>
          </a:bodyPr>
          <a:lstStyle/>
          <a:p>
            <a:r>
              <a:rPr lang="en-US" dirty="0">
                <a:hlinkClick r:id="rId3"/>
              </a:rPr>
              <a:t>Raw Data: rounds 1 and 2</a:t>
            </a:r>
            <a:br>
              <a:rPr lang="en-US" dirty="0">
                <a:hlinkClick r:id="rId3"/>
              </a:rPr>
            </a:br>
            <a:r>
              <a:rPr lang="en-US" dirty="0" err="1"/>
              <a:t>Phenology_raw</a:t>
            </a:r>
            <a:r>
              <a:rPr lang="en-US" dirty="0"/>
              <a:t> tab</a:t>
            </a:r>
          </a:p>
        </p:txBody>
      </p:sp>
    </p:spTree>
    <p:extLst>
      <p:ext uri="{BB962C8B-B14F-4D97-AF65-F5344CB8AC3E}">
        <p14:creationId xmlns:p14="http://schemas.microsoft.com/office/powerpoint/2010/main" val="4242235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3" ma:contentTypeDescription="Create a new document." ma:contentTypeScope="" ma:versionID="bc1693a0f8f8a56dd0f8736d468a9701">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dee7b86f1ea803d04819fbf1cdce97f7"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CD6D7-7C30-4621-8F12-71D93885C6C8}">
  <ds:schemaRefs>
    <ds:schemaRef ds:uri="http://schemas.microsoft.com/sharepoint/v3/contenttype/forms"/>
  </ds:schemaRefs>
</ds:datastoreItem>
</file>

<file path=customXml/itemProps2.xml><?xml version="1.0" encoding="utf-8"?>
<ds:datastoreItem xmlns:ds="http://schemas.openxmlformats.org/officeDocument/2006/customXml" ds:itemID="{086BDA92-308F-4BE7-A63D-320B532018BB}">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14e9f69-708b-42d1-b772-2ece2c1b39da"/>
    <ds:schemaRef ds:uri="c547a812-ac17-4a6a-8bd9-a75acfa31021"/>
    <ds:schemaRef ds:uri="http://www.w3.org/XML/1998/namespace"/>
  </ds:schemaRefs>
</ds:datastoreItem>
</file>

<file path=customXml/itemProps3.xml><?xml version="1.0" encoding="utf-8"?>
<ds:datastoreItem xmlns:ds="http://schemas.openxmlformats.org/officeDocument/2006/customXml" ds:itemID="{96E4C508-C873-48F1-A325-FE3C71913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47a812-ac17-4a6a-8bd9-a75acfa31021"/>
    <ds:schemaRef ds:uri="814e9f69-708b-42d1-b772-2ece2c1b3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14875</TotalTime>
  <Words>4300</Words>
  <Application>Microsoft Office PowerPoint</Application>
  <PresentationFormat>Custom</PresentationFormat>
  <Paragraphs>854</Paragraphs>
  <Slides>66</Slides>
  <Notes>2</Notes>
  <HiddenSlides>1</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1. Soil maturation (Pedro)</vt:lpstr>
      <vt:lpstr>2. MeJA screening - Summary</vt:lpstr>
      <vt:lpstr>PowerPoint Presentation</vt:lpstr>
      <vt:lpstr>PowerPoint Presentation</vt:lpstr>
      <vt:lpstr>MeJA screening: summary results</vt:lpstr>
      <vt:lpstr>MeJA screening– Phenology (1)</vt:lpstr>
      <vt:lpstr>PowerPoint Presentation</vt:lpstr>
      <vt:lpstr>MeJA screening– Biomass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this slide on, only microbiome data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100-repeated 5-fold cross validation of train/test datasets this is done for each of the 4 data splits (both full feature and boruta-selected models)</vt:lpstr>
      <vt:lpstr>PowerPoint Presentation</vt:lpstr>
      <vt:lpstr>PowerPoint Presentation</vt:lpstr>
      <vt:lpstr>Main figures and messages for paper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pedro</cp:lastModifiedBy>
  <cp:revision>124</cp:revision>
  <dcterms:created xsi:type="dcterms:W3CDTF">2021-09-21T08:41:07Z</dcterms:created>
  <dcterms:modified xsi:type="dcterms:W3CDTF">2021-11-18T17:21:56Z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ies>
</file>